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66"/>
  </p:notesMasterIdLst>
  <p:sldIdLst>
    <p:sldId id="273" r:id="rId2"/>
    <p:sldId id="451" r:id="rId3"/>
    <p:sldId id="440" r:id="rId4"/>
    <p:sldId id="458" r:id="rId5"/>
    <p:sldId id="279" r:id="rId6"/>
    <p:sldId id="436" r:id="rId7"/>
    <p:sldId id="460" r:id="rId8"/>
    <p:sldId id="465" r:id="rId9"/>
    <p:sldId id="450" r:id="rId10"/>
    <p:sldId id="418" r:id="rId11"/>
    <p:sldId id="417" r:id="rId12"/>
    <p:sldId id="468" r:id="rId13"/>
    <p:sldId id="412" r:id="rId14"/>
    <p:sldId id="369" r:id="rId15"/>
    <p:sldId id="467" r:id="rId16"/>
    <p:sldId id="421" r:id="rId17"/>
    <p:sldId id="462" r:id="rId18"/>
    <p:sldId id="441" r:id="rId19"/>
    <p:sldId id="478" r:id="rId20"/>
    <p:sldId id="422" r:id="rId21"/>
    <p:sldId id="424" r:id="rId22"/>
    <p:sldId id="442" r:id="rId23"/>
    <p:sldId id="443" r:id="rId24"/>
    <p:sldId id="444" r:id="rId25"/>
    <p:sldId id="426" r:id="rId26"/>
    <p:sldId id="394" r:id="rId27"/>
    <p:sldId id="429" r:id="rId28"/>
    <p:sldId id="461" r:id="rId29"/>
    <p:sldId id="473" r:id="rId30"/>
    <p:sldId id="472" r:id="rId31"/>
    <p:sldId id="466" r:id="rId32"/>
    <p:sldId id="469" r:id="rId33"/>
    <p:sldId id="470" r:id="rId34"/>
    <p:sldId id="471" r:id="rId35"/>
    <p:sldId id="474" r:id="rId36"/>
    <p:sldId id="475" r:id="rId37"/>
    <p:sldId id="476" r:id="rId38"/>
    <p:sldId id="477" r:id="rId39"/>
    <p:sldId id="445" r:id="rId40"/>
    <p:sldId id="449" r:id="rId41"/>
    <p:sldId id="439" r:id="rId42"/>
    <p:sldId id="454" r:id="rId43"/>
    <p:sldId id="388" r:id="rId44"/>
    <p:sldId id="410" r:id="rId45"/>
    <p:sldId id="437" r:id="rId46"/>
    <p:sldId id="423" r:id="rId47"/>
    <p:sldId id="464" r:id="rId48"/>
    <p:sldId id="428" r:id="rId49"/>
    <p:sldId id="398" r:id="rId50"/>
    <p:sldId id="463" r:id="rId51"/>
    <p:sldId id="317" r:id="rId52"/>
    <p:sldId id="455" r:id="rId53"/>
    <p:sldId id="416" r:id="rId54"/>
    <p:sldId id="459" r:id="rId55"/>
    <p:sldId id="419" r:id="rId56"/>
    <p:sldId id="420" r:id="rId57"/>
    <p:sldId id="452" r:id="rId58"/>
    <p:sldId id="447" r:id="rId59"/>
    <p:sldId id="391" r:id="rId60"/>
    <p:sldId id="395" r:id="rId61"/>
    <p:sldId id="400" r:id="rId62"/>
    <p:sldId id="457" r:id="rId63"/>
    <p:sldId id="277" r:id="rId64"/>
    <p:sldId id="414"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88" userDrawn="1">
          <p15:clr>
            <a:srgbClr val="A4A3A4"/>
          </p15:clr>
        </p15:guide>
        <p15:guide id="2"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0" autoAdjust="0"/>
    <p:restoredTop sz="78538" autoAdjust="0"/>
  </p:normalViewPr>
  <p:slideViewPr>
    <p:cSldViewPr snapToGrid="0" snapToObjects="1" showGuides="1">
      <p:cViewPr>
        <p:scale>
          <a:sx n="110" d="100"/>
          <a:sy n="110" d="100"/>
        </p:scale>
        <p:origin x="296" y="144"/>
      </p:cViewPr>
      <p:guideLst>
        <p:guide orient="horz" pos="588"/>
        <p:guide pos="3984"/>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9/28/17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First step is a </a:t>
            </a:r>
            <a:r>
              <a:rPr lang="en-US" dirty="0" err="1" smtClean="0"/>
              <a:t>TemplateHaskell</a:t>
            </a:r>
            <a:r>
              <a:rPr lang="en-US" dirty="0" smtClean="0"/>
              <a:t> parser, which statically checks</a:t>
            </a:r>
            <a:r>
              <a:rPr lang="en-US" baseline="0" dirty="0" smtClean="0"/>
              <a:t> the syntax of the regular expression</a:t>
            </a:r>
          </a:p>
          <a:p>
            <a:endParaRPr lang="en-US" baseline="0" dirty="0" smtClean="0"/>
          </a:p>
          <a:p>
            <a:r>
              <a:rPr lang="en-US" baseline="0" dirty="0" smtClean="0"/>
              <a:t>Types of the constructors of the RE type "compute" the answer for us.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167176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Constructor types include functions "run" by type checker</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18</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19</a:t>
            </a:fld>
            <a:endParaRPr lang="en-US" dirty="0"/>
          </a:p>
        </p:txBody>
      </p:sp>
    </p:spTree>
    <p:extLst>
      <p:ext uri="{BB962C8B-B14F-4D97-AF65-F5344CB8AC3E}">
        <p14:creationId xmlns:p14="http://schemas.microsoft.com/office/powerpoint/2010/main" val="14920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20</a:t>
            </a:fld>
            <a:endParaRPr lang="en-US" dirty="0"/>
          </a:p>
        </p:txBody>
      </p:sp>
    </p:spTree>
    <p:extLst>
      <p:ext uri="{BB962C8B-B14F-4D97-AF65-F5344CB8AC3E}">
        <p14:creationId xmlns:p14="http://schemas.microsoft.com/office/powerpoint/2010/main" val="436715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most people think</a:t>
            </a:r>
            <a:r>
              <a:rPr lang="en-US" baseline="0" dirty="0" smtClean="0"/>
              <a:t> of when you say "Dependent types"   i.e. types dependent on runtime values</a:t>
            </a:r>
          </a:p>
          <a:p>
            <a:endParaRPr lang="en-US" baseline="0" dirty="0" smtClean="0"/>
          </a:p>
          <a:p>
            <a:r>
              <a:rPr lang="en-US" baseline="0" dirty="0" smtClean="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21</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a:t>
            </a:r>
            <a:r>
              <a:rPr lang="en-US" dirty="0" smtClean="0"/>
              <a:t>key and </a:t>
            </a:r>
            <a:r>
              <a:rPr lang="en-US" dirty="0" err="1" smtClean="0"/>
              <a:t>Occ</a:t>
            </a:r>
            <a:r>
              <a:rPr lang="en-US" dirty="0" smtClean="0"/>
              <a:t> are </a:t>
            </a:r>
            <a:r>
              <a:rPr lang="en-US" dirty="0" smtClean="0"/>
              <a:t>*not*</a:t>
            </a:r>
            <a:r>
              <a:rPr lang="en-US" baseline="0" dirty="0" smtClean="0"/>
              <a:t> present at runtime.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22</a:t>
            </a:fld>
            <a:endParaRPr lang="en-US" dirty="0"/>
          </a:p>
        </p:txBody>
      </p:sp>
    </p:spTree>
    <p:extLst>
      <p:ext uri="{BB962C8B-B14F-4D97-AF65-F5344CB8AC3E}">
        <p14:creationId xmlns:p14="http://schemas.microsoft.com/office/powerpoint/2010/main" val="41441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24</a:t>
            </a:fld>
            <a:endParaRPr lang="en-US" dirty="0"/>
          </a:p>
        </p:txBody>
      </p:sp>
    </p:spTree>
    <p:extLst>
      <p:ext uri="{BB962C8B-B14F-4D97-AF65-F5344CB8AC3E}">
        <p14:creationId xmlns:p14="http://schemas.microsoft.com/office/powerpoint/2010/main" val="2085786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26</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always wanted to have dependent types in Haskell, ever since I was a little girl</a:t>
            </a:r>
            <a:endParaRPr lang="en-US" dirty="0" smtClean="0"/>
          </a:p>
          <a:p>
            <a:endParaRPr lang="en-US" dirty="0" smtClean="0"/>
          </a:p>
          <a:p>
            <a:r>
              <a:rPr lang="en-US" dirty="0" smtClean="0"/>
              <a:t>Spoiler</a:t>
            </a:r>
            <a:r>
              <a:rPr lang="en-US" baseline="0" dirty="0" smtClean="0"/>
              <a:t> </a:t>
            </a:r>
            <a:r>
              <a:rPr lang="en-US" baseline="0" dirty="0" smtClean="0"/>
              <a:t>alert. The answer is "NO"</a:t>
            </a:r>
            <a:endParaRPr lang="en-US" dirty="0" smtClean="0"/>
          </a:p>
          <a:p>
            <a:endParaRPr lang="en-US" dirty="0" smtClean="0"/>
          </a:p>
          <a:p>
            <a:r>
              <a:rPr lang="en-US" dirty="0" smtClean="0"/>
              <a:t>But</a:t>
            </a:r>
            <a:r>
              <a:rPr lang="en-US" baseline="0" dirty="0" smtClean="0"/>
              <a:t> the long answer is yes.</a:t>
            </a:r>
            <a:endParaRPr lang="en-US" dirty="0" smtClean="0"/>
          </a:p>
          <a:p>
            <a:endParaRPr lang="en-US" dirty="0" smtClean="0"/>
          </a:p>
          <a:p>
            <a:r>
              <a:rPr lang="en-US" dirty="0" smtClean="0"/>
              <a:t>Some of you may be wondering,</a:t>
            </a:r>
            <a:r>
              <a:rPr lang="en-US" baseline="0" dirty="0" smtClean="0"/>
              <a:t> What are Dependent Types?</a:t>
            </a:r>
          </a:p>
          <a:p>
            <a:r>
              <a:rPr lang="en-US" baseline="0" dirty="0" smtClean="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latin typeface="Gill Sans Regular" charset="0"/>
              </a:rPr>
              <a:t>Define a predicate that </a:t>
            </a:r>
          </a:p>
          <a:p>
            <a:r>
              <a:rPr lang="en-US" sz="1200" dirty="0" smtClean="0">
                <a:latin typeface="Gill Sans Regular" charset="0"/>
              </a:rPr>
              <a:t>classifies </a:t>
            </a:r>
            <a:r>
              <a:rPr lang="en-US" sz="1200" dirty="0" err="1" smtClean="0">
                <a:latin typeface="Gill Sans Regular" charset="0"/>
              </a:rPr>
              <a:t>OccMaps</a:t>
            </a:r>
            <a:r>
              <a:rPr lang="en-US" sz="1200" dirty="0" smtClean="0">
                <a:latin typeface="Gill Sans Regular" charset="0"/>
              </a:rPr>
              <a:t> with the desired property.</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29</a:t>
            </a:fld>
            <a:endParaRPr lang="en-US"/>
          </a:p>
        </p:txBody>
      </p:sp>
    </p:spTree>
    <p:extLst>
      <p:ext uri="{BB962C8B-B14F-4D97-AF65-F5344CB8AC3E}">
        <p14:creationId xmlns:p14="http://schemas.microsoft.com/office/powerpoint/2010/main" val="163712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874590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32</a:t>
            </a:fld>
            <a:endParaRPr lang="en-US"/>
          </a:p>
        </p:txBody>
      </p:sp>
    </p:spTree>
    <p:extLst>
      <p:ext uri="{BB962C8B-B14F-4D97-AF65-F5344CB8AC3E}">
        <p14:creationId xmlns:p14="http://schemas.microsoft.com/office/powerpoint/2010/main" val="1434434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72018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34</a:t>
            </a:fld>
            <a:endParaRPr lang="en-US"/>
          </a:p>
        </p:txBody>
      </p:sp>
    </p:spTree>
    <p:extLst>
      <p:ext uri="{BB962C8B-B14F-4D97-AF65-F5344CB8AC3E}">
        <p14:creationId xmlns:p14="http://schemas.microsoft.com/office/powerpoint/2010/main" val="833501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35</a:t>
            </a:fld>
            <a:endParaRPr lang="en-US"/>
          </a:p>
        </p:txBody>
      </p:sp>
    </p:spTree>
    <p:extLst>
      <p:ext uri="{BB962C8B-B14F-4D97-AF65-F5344CB8AC3E}">
        <p14:creationId xmlns:p14="http://schemas.microsoft.com/office/powerpoint/2010/main" val="1712711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36</a:t>
            </a:fld>
            <a:endParaRPr lang="en-US"/>
          </a:p>
        </p:txBody>
      </p:sp>
    </p:spTree>
    <p:extLst>
      <p:ext uri="{BB962C8B-B14F-4D97-AF65-F5344CB8AC3E}">
        <p14:creationId xmlns:p14="http://schemas.microsoft.com/office/powerpoint/2010/main" val="1575457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37</a:t>
            </a:fld>
            <a:endParaRPr lang="en-US"/>
          </a:p>
        </p:txBody>
      </p:sp>
    </p:spTree>
    <p:extLst>
      <p:ext uri="{BB962C8B-B14F-4D97-AF65-F5344CB8AC3E}">
        <p14:creationId xmlns:p14="http://schemas.microsoft.com/office/powerpoint/2010/main" val="1598880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38</a:t>
            </a:fld>
            <a:endParaRPr lang="en-US"/>
          </a:p>
        </p:txBody>
      </p:sp>
    </p:spTree>
    <p:extLst>
      <p:ext uri="{BB962C8B-B14F-4D97-AF65-F5344CB8AC3E}">
        <p14:creationId xmlns:p14="http://schemas.microsoft.com/office/powerpoint/2010/main" val="70114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Jon Moore's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39</a:t>
            </a:fld>
            <a:endParaRPr lang="en-US" dirty="0"/>
          </a:p>
        </p:txBody>
      </p:sp>
    </p:spTree>
    <p:extLst>
      <p:ext uri="{BB962C8B-B14F-4D97-AF65-F5344CB8AC3E}">
        <p14:creationId xmlns:p14="http://schemas.microsoft.com/office/powerpoint/2010/main" val="1171773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43</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44</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45</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49</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51</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52</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case the online demo doesn't work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53</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enough time</a:t>
            </a:r>
            <a:r>
              <a:rPr lang="en-US" baseline="0" dirty="0" smtClean="0"/>
              <a:t> for this in the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54</a:t>
            </a:fld>
            <a:endParaRPr lang="en-US"/>
          </a:p>
        </p:txBody>
      </p:sp>
    </p:spTree>
    <p:extLst>
      <p:ext uri="{BB962C8B-B14F-4D97-AF65-F5344CB8AC3E}">
        <p14:creationId xmlns:p14="http://schemas.microsoft.com/office/powerpoint/2010/main" val="264775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55</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56</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59</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60</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61</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62</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p>
          <a:p>
            <a:endParaRPr lang="en-US" baseline="0" dirty="0" smtClean="0"/>
          </a:p>
          <a:p>
            <a:endParaRPr lang="en-US" baseline="0" dirty="0" smtClean="0"/>
          </a:p>
          <a:p>
            <a:r>
              <a:rPr lang="en-US" baseline="0" dirty="0" smtClean="0"/>
              <a:t>(Note, usually capture groups capture at most one string. We're going to do better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Note:  only named capture groups, no numbers</a:t>
            </a:r>
            <a:r>
              <a:rPr lang="en-US" baseline="0" dirty="0" smtClean="0"/>
              <a:t>!</a:t>
            </a:r>
          </a:p>
          <a:p>
            <a:endParaRPr lang="en-US" baseline="0" dirty="0" smtClean="0"/>
          </a:p>
          <a:p>
            <a:r>
              <a:rPr lang="en-US" baseline="0" dirty="0" smtClean="0"/>
              <a:t>Make sure to say that for capture groups under a star, we are going to capture a list of results ---- most implementations return the last string only</a:t>
            </a:r>
          </a:p>
          <a:p>
            <a:endParaRPr lang="en-US" baseline="0" dirty="0" smtClean="0"/>
          </a:p>
          <a:p>
            <a:endParaRPr lang="en-US" baseline="0" dirty="0" smtClean="0"/>
          </a:p>
          <a:p>
            <a:endParaRPr lang="en-US" baseline="0" dirty="0" smtClean="0"/>
          </a:p>
          <a:p>
            <a:r>
              <a:rPr lang="en-US" baseline="0" dirty="0" smtClean="0"/>
              <a:t>Haskell doesn't have null. So optional strings have a different type.</a:t>
            </a:r>
          </a:p>
          <a:p>
            <a:endParaRPr lang="en-US" baseline="0" dirty="0" smtClean="0"/>
          </a:p>
          <a:p>
            <a:r>
              <a:rPr lang="en-US" baseline="0" dirty="0" smtClean="0"/>
              <a:t>Dependent type theory is easy compared to regular expressions.</a:t>
            </a:r>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r>
              <a:rPr lang="en-US" baseline="0" dirty="0" smtClean="0"/>
              <a:t>Let's look at </a:t>
            </a:r>
            <a:r>
              <a:rPr lang="en-US" b="1" baseline="0" dirty="0" smtClean="0"/>
              <a:t>outcomes</a:t>
            </a:r>
            <a:r>
              <a:rPr lang="en-US" baseline="0" dirty="0" smtClean="0"/>
              <a:t> not </a:t>
            </a:r>
            <a:r>
              <a:rPr lang="en-US" i="1" baseline="0" dirty="0" smtClean="0"/>
              <a:t>mechanism</a:t>
            </a:r>
            <a:r>
              <a:rPr lang="en-US" baseline="0" dirty="0" smtClean="0"/>
              <a:t>.    What abilities do dependently-typed languages provide?</a:t>
            </a:r>
          </a:p>
          <a:p>
            <a:endParaRPr lang="en-US" baseline="0" dirty="0" smtClean="0"/>
          </a:p>
          <a:p>
            <a:r>
              <a:rPr lang="en-US" baseline="0" dirty="0" smtClean="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type checker must figure out what groups a regular expression could capture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689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3379808"/>
            <a:ext cx="5362757" cy="1157133"/>
          </a:xfrm>
        </p:spPr>
        <p:txBody>
          <a:bodyPr anchor="ctr" anchorCtr="0"/>
          <a:lstStyle>
            <a:lvl1pPr algn="ctr">
              <a:defRPr sz="4500"/>
            </a:lvl1pPr>
          </a:lstStyle>
          <a:p>
            <a:r>
              <a:rPr lang="en-US" dirty="0" smtClean="0"/>
              <a:t>Click to edit Master title style</a:t>
            </a:r>
            <a:endParaRPr lang="en-US" dirty="0"/>
          </a:p>
        </p:txBody>
      </p:sp>
      <p:sp>
        <p:nvSpPr>
          <p:cNvPr id="3" name="Subtitle 2"/>
          <p:cNvSpPr>
            <a:spLocks noGrp="1"/>
          </p:cNvSpPr>
          <p:nvPr>
            <p:ph type="subTitle" idx="1"/>
          </p:nvPr>
        </p:nvSpPr>
        <p:spPr>
          <a:xfrm>
            <a:off x="6115050" y="3379807"/>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3379807"/>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407843"/>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11170"/>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083664"/>
            <a:ext cx="3886200" cy="35490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9/28/17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9/28/17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9/28/17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9/28/17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9/28/17</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705" y="159662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p>
        </p:txBody>
      </p:sp>
      <p:sp>
        <p:nvSpPr>
          <p:cNvPr id="3" name="Subtitle 2"/>
          <p:cNvSpPr>
            <a:spLocks noGrp="1"/>
          </p:cNvSpPr>
          <p:nvPr>
            <p:ph type="subTitle" idx="1"/>
          </p:nvPr>
        </p:nvSpPr>
        <p:spPr>
          <a:xfrm>
            <a:off x="1066800" y="3467312"/>
            <a:ext cx="4755266" cy="1241822"/>
          </a:xfrm>
        </p:spPr>
        <p:txBody>
          <a:bodyPr>
            <a:normAutofit/>
          </a:bodyPr>
          <a:lstStyle/>
          <a:p>
            <a:r>
              <a:rPr lang="en-US" sz="2400" dirty="0" smtClean="0"/>
              <a:t>Stephanie Weirich</a:t>
            </a:r>
          </a:p>
          <a:p>
            <a:r>
              <a:rPr lang="en-US" sz="2400" dirty="0" smtClean="0"/>
              <a:t>University of </a:t>
            </a:r>
            <a:r>
              <a:rPr lang="en-US" dirty="0"/>
              <a:t>Pennsylvania</a:t>
            </a:r>
            <a:br>
              <a:rPr lang="en-US" dirty="0"/>
            </a:br>
            <a:r>
              <a:rPr lang="en-US" dirty="0"/>
              <a:t> </a:t>
            </a:r>
            <a:r>
              <a:rPr lang="en-US" sz="1600" dirty="0">
                <a:solidFill>
                  <a:schemeClr val="bg2">
                    <a:lumMod val="50000"/>
                  </a:schemeClr>
                </a:solidFill>
                <a:latin typeface="Consolas" charset="0"/>
                <a:ea typeface="Consolas" charset="0"/>
                <a:cs typeface="Consolas" charset="0"/>
              </a:rPr>
              <a:t>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smtClean="0">
              <a:solidFill>
                <a:schemeClr val="bg2">
                  <a:lumMod val="50000"/>
                </a:schemeClr>
              </a:solidFill>
              <a:latin typeface="Consolas" charset="0"/>
              <a:ea typeface="Consolas" charset="0"/>
              <a:cs typeface="Consolas" charset="0"/>
            </a:endParaRPr>
          </a:p>
        </p:txBody>
      </p:sp>
      <p:pic>
        <p:nvPicPr>
          <p:cNvPr id="4" name="Picture 3"/>
          <p:cNvPicPr>
            <a:picLocks noChangeAspect="1"/>
          </p:cNvPicPr>
          <p:nvPr/>
        </p:nvPicPr>
        <p:blipFill>
          <a:blip r:embed="rId3"/>
          <a:stretch>
            <a:fillRect/>
          </a:stretch>
        </p:blipFill>
        <p:spPr>
          <a:xfrm>
            <a:off x="6290661" y="3327097"/>
            <a:ext cx="1522251" cy="152225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700" dirty="0" smtClean="0">
                <a:latin typeface="Zapfino" charset="0"/>
                <a:ea typeface="Zapfino" charset="0"/>
                <a:cs typeface="Zapfino" charset="0"/>
              </a:rPr>
              <a:t>Type Computation</a:t>
            </a:r>
            <a:endParaRPr lang="en-US" sz="2700" dirty="0">
              <a:latin typeface="Zapfino" charset="0"/>
              <a:ea typeface="Zapfino" charset="0"/>
              <a:cs typeface="Zapfino" charset="0"/>
            </a:endParaRPr>
          </a:p>
        </p:txBody>
      </p:sp>
      <p:sp>
        <p:nvSpPr>
          <p:cNvPr id="3" name="Subtitle 2"/>
          <p:cNvSpPr>
            <a:spLocks noGrp="1"/>
          </p:cNvSpPr>
          <p:nvPr>
            <p:ph type="subTitle" idx="1"/>
          </p:nvPr>
        </p:nvSpPr>
        <p:spPr/>
        <p:txBody>
          <a:bodyPr>
            <a:normAutofit fontScale="92500" lnSpcReduction="20000"/>
          </a:bodyPr>
          <a:lstStyle/>
          <a:p>
            <a:r>
              <a:rPr lang="en-US" dirty="0" smtClean="0"/>
              <a:t>We can use the type system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4" name="TextBox 3"/>
          <p:cNvSpPr txBox="1"/>
          <p:nvPr/>
        </p:nvSpPr>
        <p:spPr>
          <a:xfrm>
            <a:off x="1736204" y="2811222"/>
            <a:ext cx="6227178" cy="1346522"/>
          </a:xfrm>
          <a:prstGeom prst="rect">
            <a:avLst/>
          </a:prstGeom>
          <a:noFill/>
        </p:spPr>
        <p:txBody>
          <a:bodyPr wrap="square" rtlCol="0">
            <a:spAutoFit/>
          </a:bodyPr>
          <a:lstStyle/>
          <a:p>
            <a:pPr>
              <a:buNone/>
            </a:pPr>
            <a:r>
              <a:rPr lang="en-US" sz="2400" dirty="0" smtClean="0">
                <a:solidFill>
                  <a:schemeClr val="tx2"/>
                </a:solidFill>
                <a:ea typeface="Osaka"/>
                <a:cs typeface="Consolas"/>
              </a:rPr>
              <a:t>Regular </a:t>
            </a:r>
            <a:r>
              <a:rPr lang="en-US" sz="2400" dirty="0">
                <a:solidFill>
                  <a:schemeClr val="tx2"/>
                </a:solidFill>
                <a:ea typeface="Osaka"/>
                <a:cs typeface="Consolas"/>
              </a:rPr>
              <a:t>expression type </a:t>
            </a:r>
            <a:r>
              <a:rPr lang="en-US" sz="2400" dirty="0" smtClean="0">
                <a:solidFill>
                  <a:schemeClr val="tx2"/>
                </a:solidFill>
                <a:ea typeface="Osaka"/>
                <a:cs typeface="Consolas"/>
              </a:rPr>
              <a:t>includes a </a:t>
            </a:r>
            <a:br>
              <a:rPr lang="en-US" sz="2400" dirty="0" smtClean="0">
                <a:solidFill>
                  <a:schemeClr val="tx2"/>
                </a:solidFill>
                <a:ea typeface="Osaka"/>
                <a:cs typeface="Consolas"/>
              </a:rPr>
            </a:br>
            <a:r>
              <a:rPr lang="en-US" sz="2400" dirty="0" smtClean="0">
                <a:solidFill>
                  <a:schemeClr val="tx2"/>
                </a:solidFill>
                <a:ea typeface="Osaka"/>
                <a:cs typeface="Consolas"/>
              </a:rPr>
              <a:t>"Occurrence Map" </a:t>
            </a:r>
            <a:r>
              <a:rPr lang="en-US" sz="2400" dirty="0" smtClean="0">
                <a:solidFill>
                  <a:schemeClr val="tx2"/>
                </a:solidFill>
                <a:ea typeface="Osaka"/>
                <a:cs typeface="Consolas"/>
              </a:rPr>
              <a:t>computed by the </a:t>
            </a:r>
            <a:r>
              <a:rPr lang="en-US" sz="2400" smtClean="0">
                <a:solidFill>
                  <a:schemeClr val="tx2"/>
                </a:solidFill>
                <a:ea typeface="Osaka"/>
                <a:cs typeface="Consolas"/>
              </a:rPr>
              <a:t>type checker  </a:t>
            </a:r>
            <a:endParaRPr lang="en-US" sz="2400" dirty="0" smtClean="0">
              <a:solidFill>
                <a:schemeClr val="tx2"/>
              </a:solidFill>
              <a:ea typeface="Osaka"/>
              <a:cs typeface="Consolas"/>
            </a:endParaRPr>
          </a:p>
          <a:p>
            <a:pPr>
              <a:buNone/>
            </a:pPr>
            <a:endParaRPr lang="en-US" sz="1350" b="1" dirty="0">
              <a:solidFill>
                <a:schemeClr val="accent3"/>
              </a:solidFill>
              <a:latin typeface="Consolas"/>
              <a:ea typeface="Osaka"/>
              <a:cs typeface="Consolas"/>
            </a:endParaRPr>
          </a:p>
          <a:p>
            <a:pPr>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err="1">
                <a:solidFill>
                  <a:schemeClr val="accent4"/>
                </a:solidFill>
                <a:latin typeface="Consolas"/>
                <a:ea typeface="Osaka"/>
                <a:cs typeface="Consolas"/>
              </a:rPr>
              <a:t>Occ</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a:solidFill>
                  <a:schemeClr val="accent4"/>
                </a:solidFill>
                <a:latin typeface="Consolas"/>
                <a:ea typeface="Osaka"/>
                <a:cs typeface="Consolas"/>
              </a:rPr>
              <a:t>Once</a:t>
            </a:r>
            <a:r>
              <a:rPr lang="en-US" sz="2000" b="1" dirty="0">
                <a:latin typeface="Consolas"/>
                <a:ea typeface="Osaka"/>
                <a:cs typeface="Consolas"/>
              </a:rPr>
              <a:t> | </a:t>
            </a:r>
            <a:r>
              <a:rPr lang="en-US" sz="2000" b="1" dirty="0">
                <a:solidFill>
                  <a:schemeClr val="accent4"/>
                </a:solidFill>
                <a:latin typeface="Consolas"/>
                <a:ea typeface="Osaka"/>
                <a:cs typeface="Consolas"/>
              </a:rPr>
              <a:t>Opt</a:t>
            </a:r>
            <a:r>
              <a:rPr lang="en-US" sz="2000" b="1" dirty="0">
                <a:latin typeface="Consolas"/>
                <a:ea typeface="Osaka"/>
                <a:cs typeface="Consolas"/>
              </a:rPr>
              <a:t> | </a:t>
            </a:r>
            <a:r>
              <a:rPr lang="en-US" sz="2000" b="1" dirty="0">
                <a:solidFill>
                  <a:schemeClr val="accent4"/>
                </a:solidFill>
                <a:latin typeface="Consolas"/>
                <a:ea typeface="Osaka"/>
                <a:cs typeface="Consolas"/>
              </a:rPr>
              <a:t>Many</a:t>
            </a:r>
          </a:p>
        </p:txBody>
      </p:sp>
      <p:sp>
        <p:nvSpPr>
          <p:cNvPr id="6" name="Right Brace 5"/>
          <p:cNvSpPr/>
          <p:nvPr/>
        </p:nvSpPr>
        <p:spPr>
          <a:xfrm rot="5400000">
            <a:off x="4410668" y="-776216"/>
            <a:ext cx="438410" cy="6736466"/>
          </a:xfrm>
          <a:prstGeom prst="rightBrace">
            <a:avLst>
              <a:gd name="adj1" fmla="val 5293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72274" y="1361543"/>
            <a:ext cx="7951808" cy="305972"/>
            <a:chOff x="787791" y="1561514"/>
            <a:chExt cx="7828230" cy="407963"/>
          </a:xfrm>
        </p:grpSpPr>
        <p:sp>
          <p:nvSpPr>
            <p:cNvPr id="14" name="Rectangle 13"/>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5" name="Rectangle 14"/>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How does this work?</a:t>
            </a:r>
            <a:endParaRPr lang="en-US" dirty="0"/>
          </a:p>
        </p:txBody>
      </p:sp>
      <p:sp>
        <p:nvSpPr>
          <p:cNvPr id="9" name="Content Placeholder 2"/>
          <p:cNvSpPr txBox="1">
            <a:spLocks/>
          </p:cNvSpPr>
          <p:nvPr/>
        </p:nvSpPr>
        <p:spPr>
          <a:xfrm>
            <a:off x="628650" y="1963712"/>
            <a:ext cx="7905750" cy="1259260"/>
          </a:xfrm>
          <a:prstGeom prst="rect">
            <a:avLst/>
          </a:prstGeom>
          <a:solidFill>
            <a:srgbClr val="009F71">
              <a:alpha val="16078"/>
            </a:srgbClr>
          </a:solid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p:txBody>
      </p:sp>
      <p:sp>
        <p:nvSpPr>
          <p:cNvPr id="10" name="Down Arrow 9"/>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4358578" y="90546"/>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87304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7778E-6 4.81481E-6 L 0.00052 0.3645 " pathEditMode="relative" rAng="0" ptsTypes="AA">
                                      <p:cBhvr>
                                        <p:cTn id="18" dur="2000" fill="hold"/>
                                        <p:tgtEl>
                                          <p:spTgt spid="3">
                                            <p:txEl>
                                              <p:pRg st="1" end="1"/>
                                            </p:txEl>
                                          </p:spTgt>
                                        </p:tgtEl>
                                        <p:attrNameLst>
                                          <p:attrName>ppt_x</p:attrName>
                                          <p:attrName>ppt_y</p:attrName>
                                        </p:attrNameLst>
                                      </p:cBhvr>
                                      <p:rCtr x="17" y="18210"/>
                                    </p:animMotion>
                                  </p:childTnLst>
                                </p:cTn>
                              </p:par>
                              <p:par>
                                <p:cTn id="19" presetID="42" presetClass="path" presetSubtype="0" accel="50000" decel="50000" fill="hold" grpId="0" nodeType="withEffect">
                                  <p:stCondLst>
                                    <p:cond delay="0"/>
                                  </p:stCondLst>
                                  <p:childTnLst>
                                    <p:animMotion origin="layout" path="M -5.55556E-7 -3.33333E-6 L -5.55556E-7 0.36204 " pathEditMode="relative" rAng="0" ptsTypes="AA">
                                      <p:cBhvr>
                                        <p:cTn id="20" dur="2000" fill="hold"/>
                                        <p:tgtEl>
                                          <p:spTgt spid="3">
                                            <p:txEl>
                                              <p:pRg st="2" end="2"/>
                                            </p:txEl>
                                          </p:spTgt>
                                        </p:tgtEl>
                                        <p:attrNameLst>
                                          <p:attrName>ppt_x</p:attrName>
                                          <p:attrName>ppt_y</p:attrName>
                                        </p:attrNameLst>
                                      </p:cBhvr>
                                      <p:rCtr x="0" y="1808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1" grpId="1"/>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1045753" y="1384693"/>
            <a:ext cx="7288778" cy="305972"/>
            <a:chOff x="787791" y="1561514"/>
            <a:chExt cx="7828230" cy="407963"/>
          </a:xfrm>
        </p:grpSpPr>
        <p:sp>
          <p:nvSpPr>
            <p:cNvPr id="10" name="Rectangle 9"/>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3" name="Content Placeholder 2"/>
          <p:cNvSpPr>
            <a:spLocks noGrp="1"/>
          </p:cNvSpPr>
          <p:nvPr>
            <p:ph idx="1"/>
          </p:nvPr>
        </p:nvSpPr>
        <p:spPr>
          <a:xfrm>
            <a:off x="628650" y="1139252"/>
            <a:ext cx="7886700" cy="3493472"/>
          </a:xfrm>
          <a:noFill/>
          <a:ln>
            <a:noFill/>
          </a:ln>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1800" b="1" dirty="0" err="1" smtClean="0">
                <a:latin typeface="Consolas" charset="0"/>
                <a:ea typeface="Consolas" charset="0"/>
                <a:cs typeface="Consolas" charset="0"/>
              </a:rPr>
              <a:t>λ</a:t>
            </a:r>
            <a:r>
              <a:rPr lang="en-US" sz="1650" b="1" dirty="0" smtClean="0">
                <a:latin typeface="Consolas" charset="0"/>
                <a:ea typeface="Consolas" charset="0"/>
                <a:cs typeface="Consolas" charset="0"/>
              </a:rPr>
              <a:t>&gt; </a:t>
            </a:r>
            <a:r>
              <a:rPr lang="en-US" sz="1800" b="1" dirty="0">
                <a:latin typeface="Consolas" charset="0"/>
                <a:ea typeface="Consolas" charset="0"/>
                <a:cs typeface="Consolas" charset="0"/>
              </a:rPr>
              <a:t>path = </a:t>
            </a:r>
            <a:br>
              <a:rPr lang="en-US" sz="1800" b="1" dirty="0">
                <a:latin typeface="Consolas" charset="0"/>
                <a:ea typeface="Consolas" charset="0"/>
                <a:cs typeface="Consolas" charset="0"/>
              </a:rPr>
            </a:b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re|</a:t>
            </a:r>
            <a:r>
              <a:rPr lang="en-US" sz="1800" b="1" dirty="0">
                <a:solidFill>
                  <a:schemeClr val="tx1"/>
                </a:solidFill>
                <a:latin typeface="Consolas" charset="0"/>
                <a:ea typeface="Consolas" charset="0"/>
                <a:cs typeface="Consolas" charset="0"/>
              </a:rPr>
              <a:t>/?(</a:t>
            </a:r>
            <a:r>
              <a:rPr lang="en-US" sz="1800" b="1" dirty="0">
                <a:solidFill>
                  <a:schemeClr val="accent1"/>
                </a:solidFill>
                <a:latin typeface="Consolas" charset="0"/>
                <a:ea typeface="Consolas" charset="0"/>
                <a:cs typeface="Consolas" charset="0"/>
              </a:rPr>
              <a:t>(?</a:t>
            </a:r>
            <a:r>
              <a:rPr lang="en-US" sz="1800" b="1" dirty="0" smtClean="0">
                <a:solidFill>
                  <a:schemeClr val="accent1"/>
                </a:solidFill>
                <a:latin typeface="Consolas" charset="0"/>
                <a:ea typeface="Consolas" charset="0"/>
                <a:cs typeface="Consolas" charset="0"/>
              </a:rPr>
              <a:t>P&lt;</a:t>
            </a:r>
            <a:r>
              <a:rPr lang="en-US" sz="1800" b="1" dirty="0" err="1" smtClean="0">
                <a:solidFill>
                  <a:schemeClr val="accent1"/>
                </a:solidFill>
                <a:latin typeface="Consolas" charset="0"/>
                <a:ea typeface="Consolas" charset="0"/>
                <a:cs typeface="Consolas" charset="0"/>
              </a:rPr>
              <a:t>dir</a:t>
            </a:r>
            <a:r>
              <a:rPr lang="en-US" sz="1800" b="1" dirty="0" smtClean="0">
                <a:solidFill>
                  <a:schemeClr val="accent1"/>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solidFill>
                  <a:schemeClr val="accent4"/>
                </a:solidFill>
                <a:latin typeface="Consolas" charset="0"/>
                <a:ea typeface="Consolas" charset="0"/>
                <a:cs typeface="Consolas" charset="0"/>
              </a:rPr>
              <a:t>(?P&lt;base&gt;[^\./]+)</a:t>
            </a:r>
            <a:r>
              <a:rPr lang="en-US" sz="1800" b="1" dirty="0" smtClean="0">
                <a:solidFill>
                  <a:schemeClr val="accent5"/>
                </a:solidFill>
                <a:latin typeface="Consolas" charset="0"/>
                <a:ea typeface="Consolas" charset="0"/>
                <a:cs typeface="Consolas" charset="0"/>
              </a:rPr>
              <a:t>(?P&lt;</a:t>
            </a:r>
            <a:r>
              <a:rPr lang="en-US" sz="1800" b="1" dirty="0" err="1" smtClean="0">
                <a:solidFill>
                  <a:schemeClr val="accent5"/>
                </a:solidFill>
                <a:latin typeface="Consolas" charset="0"/>
                <a:ea typeface="Consolas" charset="0"/>
                <a:cs typeface="Consolas" charset="0"/>
              </a:rPr>
              <a:t>ext</a:t>
            </a:r>
            <a:r>
              <a:rPr lang="en-US" sz="1800" b="1" dirty="0" smtClean="0">
                <a:solidFill>
                  <a:schemeClr val="accent5"/>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latin typeface="Consolas" charset="0"/>
                <a:ea typeface="Consolas" charset="0"/>
                <a:cs typeface="Consolas" charset="0"/>
              </a:rPr>
              <a:t>|]</a:t>
            </a:r>
            <a:endParaRPr lang="en-US" sz="1650" b="1" dirty="0">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p:txBody>
      </p:sp>
      <p:sp>
        <p:nvSpPr>
          <p:cNvPr id="9" name="Rectangle 8"/>
          <p:cNvSpPr/>
          <p:nvPr/>
        </p:nvSpPr>
        <p:spPr>
          <a:xfrm>
            <a:off x="618890" y="1963711"/>
            <a:ext cx="7906219" cy="1401581"/>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Content Placeholder 2"/>
          <p:cNvSpPr txBox="1">
            <a:spLocks/>
          </p:cNvSpPr>
          <p:nvPr/>
        </p:nvSpPr>
        <p:spPr>
          <a:xfrm>
            <a:off x="628650" y="1963711"/>
            <a:ext cx="7905750" cy="1401581"/>
          </a:xfrm>
          <a:prstGeom prst="rect">
            <a:avLst/>
          </a:prstGeom>
          <a:no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400" b="1" dirty="0" err="1" smtClean="0">
                <a:latin typeface="Consolas" charset="0"/>
                <a:ea typeface="Consolas" charset="0"/>
                <a:cs typeface="Consolas" charset="0"/>
              </a:rPr>
              <a:t>λ</a:t>
            </a: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a:p>
            <a:pPr marL="0" indent="0">
              <a:buNone/>
            </a:pPr>
            <a:r>
              <a:rPr lang="en-US" sz="1800" b="1" dirty="0" err="1" smtClean="0">
                <a:latin typeface="Consolas" charset="0"/>
                <a:ea typeface="Consolas" charset="0"/>
                <a:cs typeface="Consolas" charset="0"/>
              </a:rPr>
              <a:t>λ</a:t>
            </a:r>
            <a:r>
              <a:rPr lang="en-US" sz="1650" b="1" dirty="0" smtClean="0">
                <a:latin typeface="Consolas" charset="0"/>
                <a:ea typeface="Consolas" charset="0"/>
                <a:cs typeface="Consolas" charset="0"/>
              </a:rPr>
              <a:t>&gt; </a:t>
            </a:r>
            <a:r>
              <a:rPr lang="en-US" sz="1650" b="1" dirty="0">
                <a:latin typeface="Consolas" charset="0"/>
                <a:ea typeface="Consolas" charset="0"/>
                <a:cs typeface="Consolas" charset="0"/>
              </a:rPr>
              <a:t>:t path</a:t>
            </a:r>
          </a:p>
          <a:p>
            <a:pPr marL="0" indent="0">
              <a:buNone/>
            </a:pPr>
            <a:r>
              <a:rPr lang="fr-FR" sz="1650" b="1" dirty="0" smtClean="0">
                <a:latin typeface="Consolas" charset="0"/>
                <a:ea typeface="Consolas" charset="0"/>
                <a:cs typeface="Consolas" charset="0"/>
              </a:rPr>
              <a:t>RE [</a:t>
            </a:r>
            <a:r>
              <a:rPr lang="fr-FR" sz="1650" b="1" dirty="0" smtClean="0">
                <a:solidFill>
                  <a:schemeClr val="accent4"/>
                </a:solidFill>
                <a:latin typeface="Consolas" charset="0"/>
                <a:ea typeface="Consolas" charset="0"/>
                <a:cs typeface="Consolas" charset="0"/>
              </a:rPr>
              <a:t>("base", Once</a:t>
            </a:r>
            <a:r>
              <a:rPr lang="fr-FR" sz="1650" b="1" dirty="0">
                <a:solidFill>
                  <a:schemeClr val="accent4"/>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1"/>
                </a:solidFill>
                <a:latin typeface="Consolas" charset="0"/>
                <a:ea typeface="Consolas" charset="0"/>
                <a:cs typeface="Consolas" charset="0"/>
              </a:rPr>
              <a:t>("</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Many</a:t>
            </a:r>
            <a:r>
              <a:rPr lang="fr-FR" sz="1650" b="1" dirty="0">
                <a:solidFill>
                  <a:schemeClr val="accent1"/>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5"/>
                </a:solidFill>
                <a:latin typeface="Consolas" charset="0"/>
                <a:ea typeface="Consolas" charset="0"/>
                <a:cs typeface="Consolas" charset="0"/>
              </a:rPr>
              <a:t>("</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Opt</a:t>
            </a:r>
            <a:r>
              <a:rPr lang="fr-FR" sz="1650" b="1" dirty="0">
                <a:solidFill>
                  <a:schemeClr val="accent5"/>
                </a:solidFill>
                <a:latin typeface="Consolas" charset="0"/>
                <a:ea typeface="Consolas" charset="0"/>
                <a:cs typeface="Consolas" charset="0"/>
              </a:rPr>
              <a:t>)</a:t>
            </a:r>
            <a:r>
              <a:rPr lang="fr-FR" sz="1650" b="1" dirty="0">
                <a:latin typeface="Consolas" charset="0"/>
                <a:ea typeface="Consolas" charset="0"/>
                <a:cs typeface="Consolas" charset="0"/>
              </a:rPr>
              <a:t>]</a:t>
            </a:r>
            <a:endParaRPr lang="en-US" sz="1650" b="1" dirty="0">
              <a:latin typeface="Consolas" charset="0"/>
              <a:ea typeface="Consolas" charset="0"/>
              <a:cs typeface="Consolas" charset="0"/>
            </a:endParaRPr>
          </a:p>
        </p:txBody>
      </p:sp>
      <p:sp>
        <p:nvSpPr>
          <p:cNvPr id="2" name="Title 1"/>
          <p:cNvSpPr>
            <a:spLocks noGrp="1"/>
          </p:cNvSpPr>
          <p:nvPr>
            <p:ph type="title"/>
          </p:nvPr>
        </p:nvSpPr>
        <p:spPr>
          <a:xfrm>
            <a:off x="618890" y="94028"/>
            <a:ext cx="7886700" cy="830735"/>
          </a:xfrm>
        </p:spPr>
        <p:txBody>
          <a:bodyPr>
            <a:normAutofit/>
          </a:bodyPr>
          <a:lstStyle/>
          <a:p>
            <a:r>
              <a:rPr lang="en-US" dirty="0" smtClean="0"/>
              <a:t>How does this work?</a:t>
            </a:r>
            <a:endParaRPr lang="en-US" dirty="0"/>
          </a:p>
        </p:txBody>
      </p:sp>
      <p:sp>
        <p:nvSpPr>
          <p:cNvPr id="7" name="TextBox 6"/>
          <p:cNvSpPr txBox="1"/>
          <p:nvPr/>
        </p:nvSpPr>
        <p:spPr>
          <a:xfrm>
            <a:off x="4231162" y="71653"/>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
        <p:nvSpPr>
          <p:cNvPr id="8" name="Down Arrow 7"/>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6" name="Title 1"/>
          <p:cNvSpPr txBox="1">
            <a:spLocks/>
          </p:cNvSpPr>
          <p:nvPr/>
        </p:nvSpPr>
        <p:spPr>
          <a:xfrm>
            <a:off x="1649153" y="4189751"/>
            <a:ext cx="7886700" cy="83073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a:lstStyle>
          <a:p>
            <a:r>
              <a:rPr lang="en-US" dirty="0" smtClean="0"/>
              <a:t>2. Type inference computes map</a:t>
            </a:r>
            <a:endParaRPr lang="en-US" dirty="0"/>
          </a:p>
        </p:txBody>
      </p:sp>
    </p:spTree>
    <p:extLst>
      <p:ext uri="{BB962C8B-B14F-4D97-AF65-F5344CB8AC3E}">
        <p14:creationId xmlns:p14="http://schemas.microsoft.com/office/powerpoint/2010/main" val="2128332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uiExpand="1" animBg="1"/>
      <p:bldP spid="7" grpId="0"/>
      <p:bldP spid="8"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smtClean="0"/>
              <a:t>Type functions run by type checker</a:t>
            </a:r>
            <a:endParaRPr lang="en-US" dirty="0"/>
          </a:p>
        </p:txBody>
      </p:sp>
      <p:sp>
        <p:nvSpPr>
          <p:cNvPr id="3" name="Content Placeholder 2"/>
          <p:cNvSpPr>
            <a:spLocks noGrp="1"/>
          </p:cNvSpPr>
          <p:nvPr>
            <p:ph idx="1"/>
          </p:nvPr>
        </p:nvSpPr>
        <p:spPr>
          <a:xfrm>
            <a:off x="760751" y="118422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800" dirty="0">
                <a:solidFill>
                  <a:schemeClr val="accent4"/>
                </a:solidFill>
                <a:latin typeface="Consolas"/>
                <a:ea typeface="Osaka"/>
                <a:cs typeface="Consolas"/>
              </a:rPr>
              <a:t>-- accepts empty string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rempty</a:t>
            </a:r>
            <a:r>
              <a:rPr lang="en-US" sz="1800" b="1" dirty="0">
                <a:latin typeface="Consolas"/>
                <a:ea typeface="Osaka"/>
                <a:cs typeface="Consolas"/>
              </a:rPr>
              <a:t> ::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accepts single char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rchar</a:t>
            </a:r>
            <a:r>
              <a:rPr lang="en-US" sz="1800" b="1" dirty="0">
                <a:latin typeface="Consolas"/>
                <a:ea typeface="Osaka"/>
                <a:cs typeface="Consolas"/>
              </a:rPr>
              <a:t>  :: Char -&gt;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alternative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ralt</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(Alt s1 s2)</a:t>
            </a:r>
          </a:p>
          <a:p>
            <a:pPr>
              <a:spcBef>
                <a:spcPts val="150"/>
              </a:spcBef>
              <a:buNone/>
            </a:pPr>
            <a:r>
              <a:rPr lang="en-US" sz="1800" dirty="0">
                <a:solidFill>
                  <a:schemeClr val="accent4"/>
                </a:solidFill>
                <a:latin typeface="Consolas"/>
                <a:ea typeface="Osaka"/>
                <a:cs typeface="Consolas"/>
              </a:rPr>
              <a:t>-- sequence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p>
          <a:p>
            <a:pPr>
              <a:spcBef>
                <a:spcPts val="150"/>
              </a:spcBef>
              <a:buNone/>
            </a:pPr>
            <a:r>
              <a:rPr lang="en-US" sz="1800" b="1" dirty="0" err="1">
                <a:latin typeface="Consolas"/>
                <a:ea typeface="Osaka"/>
                <a:cs typeface="Consolas"/>
              </a:rPr>
              <a:t>rseq</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s1 s2)</a:t>
            </a:r>
            <a:r>
              <a:rPr lang="en-US" sz="1800" b="1" dirty="0">
                <a:solidFill>
                  <a:schemeClr val="accent4"/>
                </a:solidFill>
                <a:latin typeface="Consolas"/>
                <a:ea typeface="Osaka"/>
                <a:cs typeface="Consolas"/>
              </a:rPr>
              <a:t>  </a:t>
            </a:r>
          </a:p>
          <a:p>
            <a:pPr>
              <a:spcBef>
                <a:spcPts val="150"/>
              </a:spcBef>
              <a:buNone/>
            </a:pPr>
            <a:r>
              <a:rPr lang="en-US" sz="1800" dirty="0">
                <a:solidFill>
                  <a:schemeClr val="accent4"/>
                </a:solidFill>
                <a:latin typeface="Consolas"/>
                <a:ea typeface="Osaka"/>
                <a:cs typeface="Consolas"/>
              </a:rPr>
              <a:t>-- iteration r* </a:t>
            </a:r>
            <a:r>
              <a:rPr lang="en-US" sz="1800" dirty="0">
                <a:solidFill>
                  <a:schemeClr val="bg2">
                    <a:lumMod val="75000"/>
                  </a:schemeClr>
                </a:solidFill>
                <a:latin typeface="Consolas"/>
                <a:ea typeface="Osaka"/>
                <a:cs typeface="Consolas"/>
              </a:rPr>
              <a:t> </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baseline="-250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rstar</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(Repeat s)</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dirty="0">
              <a:solidFill>
                <a:schemeClr val="accent4"/>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marked subexpression</a:t>
            </a:r>
          </a:p>
          <a:p>
            <a:pPr>
              <a:spcBef>
                <a:spcPts val="150"/>
              </a:spcBef>
              <a:buNone/>
            </a:pPr>
            <a:r>
              <a:rPr lang="en-US" sz="1800" b="1" dirty="0" err="1">
                <a:latin typeface="Consolas"/>
                <a:ea typeface="Osaka"/>
                <a:cs typeface="Consolas"/>
              </a:rPr>
              <a:t>rmark</a:t>
            </a:r>
            <a:r>
              <a:rPr lang="en-US" sz="1800" b="1" dirty="0">
                <a:latin typeface="Consolas"/>
                <a:ea typeface="Osaka"/>
                <a:cs typeface="Consolas"/>
              </a:rPr>
              <a:t>  :: </a:t>
            </a:r>
            <a:r>
              <a:rPr lang="en-US" sz="1800" b="1" dirty="0" smtClean="0">
                <a:latin typeface="Consolas"/>
                <a:ea typeface="Osaka"/>
                <a:cs typeface="Consolas"/>
              </a:rPr>
              <a:t>∀k </a:t>
            </a:r>
            <a:r>
              <a:rPr lang="en-US" sz="1800" b="1" dirty="0">
                <a:latin typeface="Consolas"/>
                <a:ea typeface="Osaka"/>
                <a:cs typeface="Consolas"/>
              </a:rPr>
              <a:t>s.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a:t>
            </a:r>
            <a:r>
              <a:rPr lang="en-US" sz="1800" b="1" dirty="0" smtClean="0">
                <a:solidFill>
                  <a:schemeClr val="accent1"/>
                </a:solidFill>
                <a:latin typeface="Consolas"/>
                <a:ea typeface="Osaka"/>
                <a:cs typeface="Consolas"/>
              </a:rPr>
              <a:t>(One k) </a:t>
            </a:r>
            <a:r>
              <a:rPr lang="en-US" sz="1800" b="1" dirty="0">
                <a:solidFill>
                  <a:schemeClr val="accent1"/>
                </a:solidFill>
                <a:latin typeface="Consolas"/>
                <a:ea typeface="Osaka"/>
                <a:cs typeface="Consolas"/>
              </a:rPr>
              <a:t>s)</a:t>
            </a:r>
            <a:r>
              <a:rPr lang="en-US" sz="1500" dirty="0">
                <a:solidFill>
                  <a:schemeClr val="accent1"/>
                </a:solidFill>
                <a:latin typeface="Consolas"/>
                <a:ea typeface="Osaka"/>
                <a:cs typeface="Consolas"/>
              </a:rPr>
              <a:t> </a:t>
            </a:r>
          </a:p>
        </p:txBody>
      </p:sp>
      <p:sp>
        <p:nvSpPr>
          <p:cNvPr id="4" name="Rectangle 3"/>
          <p:cNvSpPr/>
          <p:nvPr/>
        </p:nvSpPr>
        <p:spPr>
          <a:xfrm>
            <a:off x="4710897" y="2465408"/>
            <a:ext cx="1423685" cy="47456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3" y="3643424"/>
            <a:ext cx="5876778" cy="1136208"/>
          </a:xfrm>
          <a:prstGeom prst="rect">
            <a:avLst/>
          </a:prstGeom>
        </p:spPr>
        <p:txBody>
          <a:bodyPr wrap="square">
            <a:spAutoFit/>
          </a:bodyPr>
          <a:lstStyle/>
          <a:p>
            <a:r>
              <a:rPr lang="en-US" sz="2000" dirty="0" smtClean="0">
                <a:latin typeface="Consolas" charset="0"/>
                <a:ea typeface="Consolas" charset="0"/>
                <a:cs typeface="Consolas" charset="0"/>
              </a:rPr>
              <a:t>r1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err="1" smtClean="0">
                <a:latin typeface="Consolas" charset="0"/>
                <a:ea typeface="Consolas" charset="0"/>
                <a:cs typeface="Consolas" charset="0"/>
              </a:rPr>
              <a:t>ext</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rstar</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rany</a:t>
            </a:r>
            <a:r>
              <a:rPr lang="en-US" sz="2000" dirty="0" smtClean="0">
                <a:latin typeface="Consolas" charset="0"/>
                <a:ea typeface="Consolas" charset="0"/>
                <a:cs typeface="Consolas" charset="0"/>
              </a:rPr>
              <a:t>)</a:t>
            </a:r>
          </a:p>
          <a:p>
            <a:r>
              <a:rPr lang="en-US" sz="2000" dirty="0" smtClean="0">
                <a:latin typeface="Consolas" charset="0"/>
                <a:ea typeface="Consolas" charset="0"/>
                <a:cs typeface="Consolas" charset="0"/>
              </a:rPr>
              <a:t>r2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base" </a:t>
            </a:r>
            <a:r>
              <a:rPr lang="en-US" sz="2000" dirty="0" err="1" smtClean="0">
                <a:latin typeface="Consolas" charset="0"/>
                <a:ea typeface="Consolas" charset="0"/>
                <a:cs typeface="Consolas" charset="0"/>
              </a:rPr>
              <a:t>rany</a:t>
            </a:r>
            <a:endParaRPr lang="en-US" sz="2000" dirty="0" smtClean="0">
              <a:latin typeface="Consolas" charset="0"/>
              <a:ea typeface="Consolas" charset="0"/>
              <a:cs typeface="Consolas" charset="0"/>
            </a:endParaRPr>
          </a:p>
          <a:p>
            <a:r>
              <a:rPr lang="en-US" sz="2000" dirty="0" smtClean="0">
                <a:latin typeface="Consolas" charset="0"/>
                <a:ea typeface="Consolas" charset="0"/>
                <a:cs typeface="Consolas" charset="0"/>
              </a:rPr>
              <a:t>ex1 = r1 `</a:t>
            </a:r>
            <a:r>
              <a:rPr lang="en-US" sz="2000" dirty="0" err="1" smtClean="0">
                <a:latin typeface="Consolas" charset="0"/>
                <a:ea typeface="Consolas" charset="0"/>
                <a:cs typeface="Consolas" charset="0"/>
              </a:rPr>
              <a:t>rseq</a:t>
            </a:r>
            <a:r>
              <a:rPr lang="en-US" sz="2000" dirty="0" smtClean="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3488225"/>
            <a:ext cx="5362757" cy="1157133"/>
          </a:xfrm>
        </p:spPr>
        <p:txBody>
          <a:bodyPr>
            <a:noAutofit/>
          </a:bodyPr>
          <a:lstStyle/>
          <a:p>
            <a:r>
              <a:rPr lang="en-US" sz="2800" dirty="0">
                <a:latin typeface="Zapfino" charset="0"/>
                <a:ea typeface="Zapfino" charset="0"/>
                <a:cs typeface="Zapfino" charset="0"/>
              </a:rPr>
              <a:t>Indexed types </a:t>
            </a:r>
          </a:p>
        </p:txBody>
      </p:sp>
      <p:sp>
        <p:nvSpPr>
          <p:cNvPr id="3" name="Subtitle 2"/>
          <p:cNvSpPr>
            <a:spLocks noGrp="1"/>
          </p:cNvSpPr>
          <p:nvPr>
            <p:ph type="subTitle" idx="1"/>
          </p:nvPr>
        </p:nvSpPr>
        <p:spPr>
          <a:xfrm>
            <a:off x="5984846" y="3306694"/>
            <a:ext cx="2549554" cy="1338664"/>
          </a:xfrm>
        </p:spPr>
        <p:txBody>
          <a:bodyPr>
            <a:normAutofit lnSpcReduction="10000"/>
          </a:bodyPr>
          <a:lstStyle/>
          <a:p>
            <a:r>
              <a:rPr lang="en-US" dirty="0" smtClean="0"/>
              <a:t>Type indices constrain values and guide computation</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ext</a:t>
            </a: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Just "</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@"f"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&lt;interactive&gt;:28:1: error:    </a:t>
            </a:r>
          </a:p>
          <a:p>
            <a:pPr marL="0" indent="0">
              <a:buNone/>
            </a:pPr>
            <a:r>
              <a:rPr lang="en-US" sz="2000" b="1" dirty="0">
                <a:solidFill>
                  <a:srgbClr val="FF0000"/>
                </a:solidFill>
                <a:latin typeface="Consolas" charset="0"/>
                <a:ea typeface="Consolas" charset="0"/>
                <a:cs typeface="Consolas" charset="0"/>
              </a:rPr>
              <a:t>   • I couldn't find a </a:t>
            </a:r>
            <a:r>
              <a:rPr lang="en-US" sz="2000" b="1" dirty="0" smtClean="0">
                <a:solidFill>
                  <a:srgbClr val="FF0000"/>
                </a:solidFill>
                <a:latin typeface="Consolas" charset="0"/>
                <a:ea typeface="Consolas" charset="0"/>
                <a:cs typeface="Consolas" charset="0"/>
              </a:rPr>
              <a:t>capture group </a:t>
            </a:r>
            <a:r>
              <a:rPr lang="en-US" sz="2000" b="1" dirty="0">
                <a:solidFill>
                  <a:srgbClr val="FF0000"/>
                </a:solidFill>
                <a:latin typeface="Consolas" charset="0"/>
                <a:ea typeface="Consolas" charset="0"/>
                <a:cs typeface="Consolas" charset="0"/>
              </a:rPr>
              <a:t>named 'f' in         </a:t>
            </a: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base, </a:t>
            </a:r>
            <a:r>
              <a:rPr lang="en-US" sz="2000" b="1" dirty="0" err="1" smtClean="0">
                <a:solidFill>
                  <a:srgbClr val="FF0000"/>
                </a:solidFill>
                <a:latin typeface="Consolas" charset="0"/>
                <a:ea typeface="Consolas" charset="0"/>
                <a:cs typeface="Consolas" charset="0"/>
              </a:rPr>
              <a:t>dir</a:t>
            </a:r>
            <a:r>
              <a:rPr lang="en-US" sz="2000" b="1" dirty="0" smtClean="0">
                <a:solidFill>
                  <a:srgbClr val="FF0000"/>
                </a:solidFill>
                <a:latin typeface="Consolas" charset="0"/>
                <a:ea typeface="Consolas" charset="0"/>
                <a:cs typeface="Consolas" charset="0"/>
              </a:rPr>
              <a:t>, </a:t>
            </a:r>
            <a:r>
              <a:rPr lang="en-US" sz="2000" b="1" dirty="0" err="1" smtClean="0">
                <a:solidFill>
                  <a:srgbClr val="FF0000"/>
                </a:solidFill>
                <a:latin typeface="Consolas" charset="0"/>
                <a:ea typeface="Consolas" charset="0"/>
                <a:cs typeface="Consolas" charset="0"/>
              </a:rPr>
              <a:t>ext</a:t>
            </a:r>
            <a:r>
              <a:rPr lang="en-US" sz="2000" b="1" dirty="0" smtClean="0">
                <a:solidFill>
                  <a:srgbClr val="FF0000"/>
                </a:solidFill>
                <a:latin typeface="Consolas" charset="0"/>
                <a:ea typeface="Consolas" charset="0"/>
                <a:cs typeface="Consolas" charset="0"/>
              </a:rPr>
              <a:t>}</a:t>
            </a:r>
            <a:endParaRPr lang="en-US" sz="2000" b="1" dirty="0">
              <a:solidFill>
                <a:srgbClr val="FF0000"/>
              </a:solidFill>
              <a:latin typeface="Consolas" charset="0"/>
              <a:ea typeface="Consolas" charset="0"/>
              <a:cs typeface="Consolas" charset="0"/>
            </a:endParaRPr>
          </a:p>
          <a:p>
            <a:endParaRPr lang="en-US" dirty="0">
              <a:latin typeface="Gill Sans Regular" charset="0"/>
            </a:endParaRPr>
          </a:p>
        </p:txBody>
      </p:sp>
      <p:sp>
        <p:nvSpPr>
          <p:cNvPr id="4" name="TextBox 3"/>
          <p:cNvSpPr txBox="1"/>
          <p:nvPr/>
        </p:nvSpPr>
        <p:spPr>
          <a:xfrm>
            <a:off x="4572000" y="2156580"/>
            <a:ext cx="363730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smtClean="0">
                <a:latin typeface="Tw Cen MT" charset="0"/>
                <a:ea typeface="Tw Cen MT" charset="0"/>
                <a:cs typeface="Tw Cen MT" charset="0"/>
              </a:rPr>
              <a:t>Access resolved at compile time by </a:t>
            </a:r>
            <a:r>
              <a:rPr lang="en-US" sz="2400" dirty="0">
                <a:latin typeface="Tw Cen MT" charset="0"/>
                <a:ea typeface="Tw Cen MT" charset="0"/>
                <a:cs typeface="Tw Cen MT" charset="0"/>
              </a:rPr>
              <a:t>type-level symbol</a:t>
            </a:r>
          </a:p>
        </p:txBody>
      </p:sp>
      <p:sp>
        <p:nvSpPr>
          <p:cNvPr id="7" name="TextBox 6"/>
          <p:cNvSpPr txBox="1"/>
          <p:nvPr/>
        </p:nvSpPr>
        <p:spPr>
          <a:xfrm>
            <a:off x="4572000" y="3348485"/>
            <a:ext cx="288143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smtClean="0">
                <a:latin typeface="Tw Cen MT" charset="0"/>
                <a:ea typeface="Tw Cen MT" charset="0"/>
                <a:cs typeface="Tw Cen MT" charset="0"/>
              </a:rPr>
              <a:t>Custom </a:t>
            </a:r>
            <a:r>
              <a:rPr lang="en-US" sz="2400" dirty="0">
                <a:latin typeface="Tw Cen MT" charset="0"/>
                <a:ea typeface="Tw Cen MT" charset="0"/>
                <a:cs typeface="Tw Cen MT" charset="0"/>
              </a:rPr>
              <a:t>error message</a:t>
            </a:r>
          </a:p>
        </p:txBody>
      </p:sp>
    </p:spTree>
    <p:extLst>
      <p:ext uri="{BB962C8B-B14F-4D97-AF65-F5344CB8AC3E}">
        <p14:creationId xmlns:p14="http://schemas.microsoft.com/office/powerpoint/2010/main" val="11083398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smtClean="0"/>
              <a:t>Know </a:t>
            </a:r>
            <a:r>
              <a:rPr lang="en-US" sz="2000" dirty="0" err="1" smtClean="0">
                <a:latin typeface="Consolas" charset="0"/>
                <a:ea typeface="Consolas" charset="0"/>
                <a:cs typeface="Consolas" charset="0"/>
              </a:rPr>
              <a:t>dict</a:t>
            </a:r>
            <a:r>
              <a:rPr lang="en-US" sz="2000" dirty="0" smtClean="0"/>
              <a:t> </a:t>
            </a:r>
            <a:r>
              <a:rPr lang="en-US" sz="2400" dirty="0" smtClean="0"/>
              <a:t>must be</a:t>
            </a:r>
            <a:r>
              <a:rPr lang="en-US" sz="2400" dirty="0" smtClean="0"/>
              <a:t> </a:t>
            </a:r>
            <a:r>
              <a:rPr lang="en-US" sz="2400" dirty="0" smtClean="0"/>
              <a:t>a series of </a:t>
            </a:r>
            <a:r>
              <a:rPr lang="en-US" sz="2400" dirty="0" smtClean="0"/>
              <a:t>entries</a:t>
            </a:r>
            <a:endParaRPr lang="en-US" sz="2400" dirty="0" smtClean="0"/>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endParaRPr lang="en-US" sz="2000" dirty="0" smtClean="0"/>
          </a:p>
          <a:p>
            <a:endParaRPr lang="en-US" sz="2400" dirty="0" smtClean="0"/>
          </a:p>
          <a:p>
            <a:r>
              <a:rPr lang="en-US" sz="2400" dirty="0" smtClean="0"/>
              <a:t>Entries </a:t>
            </a:r>
            <a:r>
              <a:rPr lang="en-US" sz="2400" dirty="0" smtClean="0"/>
              <a:t>do not store keys</a:t>
            </a:r>
          </a:p>
          <a:p>
            <a:pPr lvl="1"/>
            <a:r>
              <a:rPr lang="en-US" dirty="0" smtClean="0"/>
              <a:t>From type, </a:t>
            </a:r>
            <a:r>
              <a:rPr lang="en-US" dirty="0" smtClean="0"/>
              <a:t>know </a:t>
            </a:r>
            <a:r>
              <a:rPr lang="en-US" sz="2000" dirty="0" smtClean="0">
                <a:latin typeface="Consolas" charset="0"/>
                <a:ea typeface="Consolas" charset="0"/>
                <a:cs typeface="Consolas" charset="0"/>
              </a:rPr>
              <a:t>"base</a:t>
            </a:r>
            <a:r>
              <a:rPr lang="en-US" sz="2000" dirty="0" smtClean="0">
                <a:latin typeface="Consolas" charset="0"/>
                <a:ea typeface="Consolas" charset="0"/>
                <a:cs typeface="Consolas" charset="0"/>
              </a:rPr>
              <a:t>"</a:t>
            </a:r>
            <a:r>
              <a:rPr lang="en-US" dirty="0" smtClean="0"/>
              <a:t> </a:t>
            </a:r>
            <a:r>
              <a:rPr lang="en-US" b="1" dirty="0" smtClean="0"/>
              <a:t>first</a:t>
            </a:r>
            <a:endParaRPr lang="en-US" dirty="0" smtClean="0"/>
          </a:p>
          <a:p>
            <a:pPr lvl="1"/>
            <a:r>
              <a:rPr lang="en-US" dirty="0" smtClean="0">
                <a:ea typeface="Consolas" charset="0"/>
                <a:cs typeface="Consolas" charset="0"/>
              </a:rPr>
              <a:t>Type computation r</a:t>
            </a:r>
            <a:r>
              <a:rPr lang="en-US" dirty="0" smtClean="0">
                <a:ea typeface="Consolas" charset="0"/>
                <a:cs typeface="Consolas" charset="0"/>
              </a:rPr>
              <a:t>esolves</a:t>
            </a:r>
            <a:r>
              <a:rPr lang="en-US" dirty="0">
                <a:ea typeface="Consolas" charset="0"/>
                <a:cs typeface="Consolas" charset="0"/>
              </a:rPr>
              <a:t> field access at</a:t>
            </a:r>
            <a:r>
              <a:rPr lang="en-US" dirty="0" smtClean="0">
                <a:ea typeface="Consolas" charset="0"/>
                <a:cs typeface="Consolas" charset="0"/>
              </a:rPr>
              <a:t> </a:t>
            </a:r>
            <a:r>
              <a:rPr lang="en-US" b="1" i="1" dirty="0" smtClean="0">
                <a:ea typeface="Consolas" charset="0"/>
                <a:cs typeface="Consolas" charset="0"/>
              </a:rPr>
              <a:t>compile time</a:t>
            </a: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7711" y="3171463"/>
            <a:ext cx="8017639" cy="160888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Types Constrain </a:t>
            </a:r>
            <a:r>
              <a:rPr lang="en-US" dirty="0" smtClean="0"/>
              <a:t>Data with GADTs</a:t>
            </a:r>
            <a:endParaRPr lang="en-US" dirty="0"/>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smtClean="0"/>
              <a:t>Know </a:t>
            </a:r>
            <a:r>
              <a:rPr lang="en-US" sz="2000" dirty="0" err="1" smtClean="0">
                <a:latin typeface="Consolas" charset="0"/>
                <a:ea typeface="Consolas" charset="0"/>
                <a:cs typeface="Consolas" charset="0"/>
              </a:rPr>
              <a:t>dict</a:t>
            </a:r>
            <a:r>
              <a:rPr lang="en-US" sz="2000" dirty="0" smtClean="0"/>
              <a:t> </a:t>
            </a:r>
            <a:r>
              <a:rPr lang="en-US" sz="2400" dirty="0" smtClean="0"/>
              <a:t>must be</a:t>
            </a:r>
            <a:r>
              <a:rPr lang="en-US" sz="2400" dirty="0" smtClean="0"/>
              <a:t> </a:t>
            </a:r>
            <a:r>
              <a:rPr lang="en-US" sz="2400" dirty="0" smtClean="0"/>
              <a:t>a series of </a:t>
            </a:r>
            <a:r>
              <a:rPr lang="en-US" sz="2400" dirty="0" smtClean="0"/>
              <a:t>entries</a:t>
            </a:r>
            <a:endParaRPr lang="en-US" sz="2400" dirty="0" smtClean="0"/>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p>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data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OccMap</a:t>
            </a:r>
            <a:r>
              <a:rPr lang="en-US" sz="2000" b="1" dirty="0">
                <a:latin typeface="Consolas" charset="0"/>
                <a:ea typeface="Consolas" charset="0"/>
                <a:cs typeface="Consolas" charset="0"/>
              </a:rPr>
              <a:t> -&gt; Type where   </a:t>
            </a:r>
            <a:endParaRPr lang="en-US" sz="2000" b="1" dirty="0" smtClean="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Nil  </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(:&gt;) </a:t>
            </a:r>
            <a:r>
              <a:rPr lang="en-US" sz="2000" b="1" dirty="0">
                <a:latin typeface="Consolas" charset="0"/>
                <a:ea typeface="Consolas" charset="0"/>
                <a:cs typeface="Consolas" charset="0"/>
              </a:rPr>
              <a:t>:: Entry s o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s,o</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a:t>
            </a:r>
            <a:endParaRPr lang="en-US" sz="2000" b="1" dirty="0" smtClean="0">
              <a:latin typeface="Consolas" charset="0"/>
              <a:ea typeface="Consolas" charset="0"/>
              <a:cs typeface="Consolas" charset="0"/>
            </a:endParaRP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p>
        </p:txBody>
      </p:sp>
    </p:spTree>
    <p:extLst>
      <p:ext uri="{BB962C8B-B14F-4D97-AF65-F5344CB8AC3E}">
        <p14:creationId xmlns:p14="http://schemas.microsoft.com/office/powerpoint/2010/main" val="19420332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427685"/>
            <a:ext cx="7815261" cy="2139553"/>
          </a:xfrm>
        </p:spPr>
        <p:txBody>
          <a:bodyPr>
            <a:normAutofit/>
          </a:bodyPr>
          <a:lstStyle/>
          <a:p>
            <a:pPr algn="ctr"/>
            <a:r>
              <a:rPr lang="en-US" dirty="0" smtClean="0"/>
              <a:t>Dependent types in Haskell?</a:t>
            </a:r>
            <a:endParaRPr lang="en-US" dirty="0"/>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199437" y="752551"/>
            <a:ext cx="2055327" cy="1454894"/>
          </a:xfrm>
          <a:prstGeom prst="rect">
            <a:avLst/>
          </a:prstGeom>
        </p:spPr>
      </p:pic>
      <p:sp>
        <p:nvSpPr>
          <p:cNvPr id="2" name="TextBox 1"/>
          <p:cNvSpPr txBox="1"/>
          <p:nvPr/>
        </p:nvSpPr>
        <p:spPr>
          <a:xfrm>
            <a:off x="3507397" y="115361"/>
            <a:ext cx="1619354" cy="2646878"/>
          </a:xfrm>
          <a:prstGeom prst="rect">
            <a:avLst/>
          </a:prstGeom>
          <a:noFill/>
        </p:spPr>
        <p:txBody>
          <a:bodyPr wrap="none" rtlCol="0">
            <a:spAutoFit/>
          </a:bodyPr>
          <a:lstStyle/>
          <a:p>
            <a:r>
              <a:rPr lang="en-US" sz="16600" dirty="0" err="1" smtClean="0">
                <a:solidFill>
                  <a:schemeClr val="accent4"/>
                </a:solidFill>
                <a:latin typeface="Cambria Math" charset="0"/>
                <a:ea typeface="Cambria Math" charset="0"/>
                <a:cs typeface="Cambria Math" charset="0"/>
              </a:rPr>
              <a:t>Π</a:t>
            </a:r>
            <a:endParaRPr lang="en-US" sz="16600" dirty="0">
              <a:solidFill>
                <a:schemeClr val="accent4"/>
              </a:solidFill>
              <a:latin typeface="Cambria Math" charset="0"/>
              <a:ea typeface="Cambria Math" charset="0"/>
              <a:cs typeface="Cambria Math" charset="0"/>
            </a:endParaRPr>
          </a:p>
        </p:txBody>
      </p:sp>
      <p:sp>
        <p:nvSpPr>
          <p:cNvPr id="7" name="TextBox 6"/>
          <p:cNvSpPr txBox="1"/>
          <p:nvPr/>
        </p:nvSpPr>
        <p:spPr>
          <a:xfrm>
            <a:off x="3756018" y="103786"/>
            <a:ext cx="1223412" cy="2646878"/>
          </a:xfrm>
          <a:prstGeom prst="rect">
            <a:avLst/>
          </a:prstGeom>
          <a:noFill/>
        </p:spPr>
        <p:txBody>
          <a:bodyPr wrap="none" rtlCol="0">
            <a:spAutoFit/>
          </a:bodyPr>
          <a:lstStyle/>
          <a:p>
            <a:r>
              <a:rPr lang="en-US" sz="16600" dirty="0" err="1" smtClean="0">
                <a:solidFill>
                  <a:schemeClr val="accent2"/>
                </a:solidFill>
                <a:latin typeface="Cambria Math" charset="0"/>
                <a:ea typeface="Cambria Math" charset="0"/>
                <a:cs typeface="Cambria Math" charset="0"/>
              </a:rPr>
              <a:t>λ</a:t>
            </a:r>
            <a:endParaRPr lang="en-US" sz="16600" dirty="0">
              <a:solidFill>
                <a:schemeClr val="accent2"/>
              </a:solidFill>
              <a:latin typeface="Cambria Math" charset="0"/>
              <a:ea typeface="Cambria Math" charset="0"/>
              <a:cs typeface="Cambria Math" charset="0"/>
            </a:endParaRPr>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30684" y="2590518"/>
            <a:ext cx="1226916" cy="4304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70341" y="1113581"/>
            <a:ext cx="7803317" cy="36573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b="1" dirty="0">
                <a:solidFill>
                  <a:schemeClr val="tx1"/>
                </a:solidFill>
                <a:latin typeface="Consolas" charset="0"/>
                <a:ea typeface="Consolas" charset="0"/>
                <a:cs typeface="Consolas" charset="0"/>
              </a:rPr>
              <a:t>x :: Entry </a:t>
            </a:r>
            <a:r>
              <a:rPr lang="en-US" sz="1800" b="1" dirty="0">
                <a:solidFill>
                  <a:schemeClr val="accent4"/>
                </a:solidFill>
                <a:latin typeface="Consolas" charset="0"/>
                <a:ea typeface="Consolas" charset="0"/>
                <a:cs typeface="Consolas" charset="0"/>
              </a:rPr>
              <a:t>"</a:t>
            </a:r>
            <a:r>
              <a:rPr lang="en-US" sz="1800" b="1" dirty="0" err="1">
                <a:solidFill>
                  <a:schemeClr val="accent4"/>
                </a:solidFill>
                <a:latin typeface="Consolas" charset="0"/>
                <a:ea typeface="Consolas" charset="0"/>
                <a:cs typeface="Consolas" charset="0"/>
              </a:rPr>
              <a:t>ext</a:t>
            </a:r>
            <a:r>
              <a:rPr lang="en-US" sz="1800" b="1" dirty="0">
                <a:solidFill>
                  <a:schemeClr val="accent4"/>
                </a:solidFill>
                <a:latin typeface="Consolas" charset="0"/>
                <a:ea typeface="Consolas" charset="0"/>
                <a:cs typeface="Consolas" charset="0"/>
              </a:rPr>
              <a:t>"</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p>
          <a:p>
            <a:pPr marL="0" indent="0">
              <a:buNone/>
            </a:pPr>
            <a:r>
              <a:rPr lang="en-US" sz="1800" b="1" dirty="0">
                <a:solidFill>
                  <a:schemeClr val="tx1"/>
                </a:solidFill>
                <a:latin typeface="Consolas" charset="0"/>
                <a:ea typeface="Consolas" charset="0"/>
                <a:cs typeface="Consolas" charset="0"/>
              </a:rPr>
              <a:t>x = E (Just ".</a:t>
            </a:r>
            <a:r>
              <a:rPr lang="en-US" sz="1800" b="1" dirty="0" err="1">
                <a:solidFill>
                  <a:schemeClr val="tx1"/>
                </a:solidFill>
                <a:latin typeface="Consolas" charset="0"/>
                <a:ea typeface="Consolas" charset="0"/>
                <a:cs typeface="Consolas" charset="0"/>
              </a:rPr>
              <a:t>hs</a:t>
            </a:r>
            <a:r>
              <a:rPr lang="en-US" sz="1800" b="1" dirty="0">
                <a:solidFill>
                  <a:schemeClr val="tx1"/>
                </a:solidFill>
                <a:latin typeface="Consolas" charset="0"/>
                <a:ea typeface="Consolas" charset="0"/>
                <a:cs typeface="Consolas" charset="0"/>
              </a:rPr>
              <a:t>")</a:t>
            </a: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smtClean="0">
                <a:solidFill>
                  <a:schemeClr val="tx1"/>
                </a:solidFill>
                <a:latin typeface="Consolas" charset="0"/>
                <a:ea typeface="Consolas" charset="0"/>
                <a:cs typeface="Consolas" charset="0"/>
              </a:rPr>
              <a:t>data </a:t>
            </a:r>
            <a:r>
              <a:rPr lang="en-US" sz="1800" b="1" dirty="0">
                <a:solidFill>
                  <a:schemeClr val="tx1"/>
                </a:solidFill>
                <a:latin typeface="Consolas" charset="0"/>
                <a:ea typeface="Consolas" charset="0"/>
                <a:cs typeface="Consolas" charset="0"/>
              </a:rPr>
              <a:t>Entry :: </a:t>
            </a:r>
            <a:r>
              <a:rPr lang="en-US" sz="1800" b="1" dirty="0" smtClean="0">
                <a:solidFill>
                  <a:schemeClr val="accent4"/>
                </a:solidFill>
                <a:latin typeface="Consolas" charset="0"/>
                <a:ea typeface="Consolas" charset="0"/>
                <a:cs typeface="Consolas" charset="0"/>
              </a:rPr>
              <a:t>Symbol</a:t>
            </a:r>
            <a:r>
              <a:rPr lang="en-US" sz="1800" b="1" dirty="0">
                <a:solidFill>
                  <a:schemeClr val="tx1"/>
                </a:solidFill>
                <a:latin typeface="Consolas" charset="0"/>
                <a:ea typeface="Consolas" charset="0"/>
                <a:cs typeface="Consolas" charset="0"/>
              </a:rPr>
              <a:t> </a:t>
            </a:r>
            <a:r>
              <a:rPr lang="en-US" sz="1800" b="1" dirty="0" smtClean="0">
                <a:solidFill>
                  <a:schemeClr val="tx1"/>
                </a:solidFill>
                <a:latin typeface="Consolas" charset="0"/>
                <a:ea typeface="Consolas" charset="0"/>
                <a:cs typeface="Consolas" charset="0"/>
              </a:rPr>
              <a:t>-&gt; </a:t>
            </a:r>
            <a:r>
              <a:rPr lang="en-US" sz="1800" b="1" dirty="0" err="1" smtClean="0">
                <a:solidFill>
                  <a:schemeClr val="accent5"/>
                </a:solidFill>
                <a:latin typeface="Consolas" charset="0"/>
                <a:ea typeface="Consolas" charset="0"/>
                <a:cs typeface="Consolas" charset="0"/>
              </a:rPr>
              <a:t>Occ</a:t>
            </a:r>
            <a:r>
              <a:rPr lang="en-US" sz="1800" b="1" dirty="0" smtClean="0">
                <a:solidFill>
                  <a:schemeClr val="tx1"/>
                </a:solidFill>
                <a:latin typeface="Consolas" charset="0"/>
                <a:ea typeface="Consolas" charset="0"/>
                <a:cs typeface="Consolas" charset="0"/>
              </a:rPr>
              <a:t> </a:t>
            </a:r>
            <a:r>
              <a:rPr lang="en-US" sz="1800" b="1" dirty="0">
                <a:solidFill>
                  <a:schemeClr val="tx1"/>
                </a:solidFill>
                <a:latin typeface="Consolas" charset="0"/>
                <a:ea typeface="Consolas" charset="0"/>
                <a:cs typeface="Consolas" charset="0"/>
              </a:rPr>
              <a:t>-&gt; Type where   </a:t>
            </a:r>
          </a:p>
          <a:p>
            <a:pPr marL="0" indent="0">
              <a:buNone/>
            </a:pPr>
            <a:r>
              <a:rPr lang="en-US" sz="1800" b="1" dirty="0">
                <a:solidFill>
                  <a:schemeClr val="tx1"/>
                </a:solidFill>
                <a:latin typeface="Consolas" charset="0"/>
                <a:ea typeface="Consolas" charset="0"/>
                <a:cs typeface="Consolas" charset="0"/>
              </a:rPr>
              <a:t>  E :: </a:t>
            </a:r>
            <a:r>
              <a:rPr lang="en-US" sz="1800" b="1" dirty="0" smtClean="0">
                <a:solidFill>
                  <a:schemeClr val="tx1"/>
                </a:solidFill>
                <a:latin typeface="Consolas"/>
                <a:ea typeface="Osaka"/>
                <a:cs typeface="Consolas"/>
              </a:rPr>
              <a:t>∀</a:t>
            </a:r>
            <a:r>
              <a:rPr lang="en-US" sz="1800" b="1" dirty="0" smtClean="0">
                <a:solidFill>
                  <a:schemeClr val="accent4"/>
                </a:solidFill>
                <a:latin typeface="Consolas" charset="0"/>
                <a:ea typeface="Consolas" charset="0"/>
                <a:cs typeface="Consolas" charset="0"/>
              </a:rPr>
              <a:t>k</a:t>
            </a:r>
            <a:r>
              <a:rPr lang="en-US" sz="1800" b="1" dirty="0" smtClean="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-&gt; Entry </a:t>
            </a:r>
            <a:r>
              <a:rPr lang="en-US" sz="1800" b="1" dirty="0" smtClean="0">
                <a:solidFill>
                  <a:schemeClr val="accent4"/>
                </a:solidFill>
                <a:latin typeface="Consolas" charset="0"/>
                <a:ea typeface="Consolas" charset="0"/>
                <a:cs typeface="Consolas" charset="0"/>
              </a:rPr>
              <a:t>k</a:t>
            </a:r>
            <a:r>
              <a:rPr lang="en-US" sz="1800" b="1" dirty="0" smtClean="0">
                <a:solidFill>
                  <a:schemeClr val="tx1"/>
                </a:solidFill>
                <a:latin typeface="Consolas" charset="0"/>
                <a:ea typeface="Consolas" charset="0"/>
                <a:cs typeface="Consolas" charset="0"/>
              </a:rPr>
              <a:t> </a:t>
            </a:r>
            <a:r>
              <a:rPr lang="en-US" sz="1800" b="1" dirty="0" smtClean="0">
                <a:solidFill>
                  <a:schemeClr val="accent5"/>
                </a:solidFill>
                <a:latin typeface="Consolas" charset="0"/>
                <a:ea typeface="Consolas" charset="0"/>
                <a:cs typeface="Consolas" charset="0"/>
              </a:rPr>
              <a:t>o</a:t>
            </a:r>
            <a:endParaRPr lang="en-US" sz="1800" b="1" dirty="0">
              <a:solidFill>
                <a:schemeClr val="accent5"/>
              </a:solidFill>
            </a:endParaRP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a:solidFill>
                  <a:schemeClr val="tx1"/>
                </a:solidFill>
                <a:latin typeface="Consolas" charset="0"/>
                <a:ea typeface="Consolas" charset="0"/>
                <a:cs typeface="Consolas" charset="0"/>
              </a:rPr>
              <a:t>type family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Occ</a:t>
            </a:r>
            <a:r>
              <a:rPr lang="en-US" sz="1800" b="1" dirty="0">
                <a:solidFill>
                  <a:schemeClr val="tx1"/>
                </a:solidFill>
                <a:latin typeface="Consolas" charset="0"/>
                <a:ea typeface="Consolas" charset="0"/>
                <a:cs typeface="Consolas" charset="0"/>
              </a:rPr>
              <a:t>) :: Type where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Once</a:t>
            </a:r>
            <a:r>
              <a:rPr lang="en-US" sz="1800" b="1" dirty="0">
                <a:solidFill>
                  <a:schemeClr val="tx1"/>
                </a:solidFill>
                <a:latin typeface="Consolas" charset="0"/>
                <a:ea typeface="Consolas" charset="0"/>
                <a:cs typeface="Consolas" charset="0"/>
              </a:rPr>
              <a:t> =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r>
              <a:rPr lang="en-US" sz="1800" b="1" dirty="0">
                <a:solidFill>
                  <a:schemeClr val="tx1"/>
                </a:solidFill>
                <a:latin typeface="Consolas" charset="0"/>
                <a:ea typeface="Consolas" charset="0"/>
                <a:cs typeface="Consolas" charset="0"/>
              </a:rPr>
              <a:t>  = Maybe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Many</a:t>
            </a:r>
            <a:r>
              <a:rPr lang="en-US" sz="1800" b="1" dirty="0">
                <a:solidFill>
                  <a:schemeClr val="tx1"/>
                </a:solidFill>
                <a:latin typeface="Consolas" charset="0"/>
                <a:ea typeface="Consolas" charset="0"/>
                <a:cs typeface="Consolas" charset="0"/>
              </a:rPr>
              <a:t> = [String</a:t>
            </a:r>
            <a:r>
              <a:rPr lang="en-US" sz="1800" b="1" dirty="0" smtClean="0">
                <a:solidFill>
                  <a:schemeClr val="tx1"/>
                </a:solidFill>
                <a:latin typeface="Consolas" charset="0"/>
                <a:ea typeface="Consolas" charset="0"/>
                <a:cs typeface="Consolas" charset="0"/>
              </a:rPr>
              <a:t>]</a:t>
            </a:r>
          </a:p>
          <a:p>
            <a:pPr marL="0" indent="0">
              <a:buNone/>
            </a:pPr>
            <a:endParaRPr lang="en-US" sz="1800" b="1" dirty="0">
              <a:solidFill>
                <a:schemeClr val="accent4"/>
              </a:solidFill>
              <a:latin typeface="Consolas" charset="0"/>
              <a:ea typeface="Consolas" charset="0"/>
              <a:cs typeface="Consolas" charset="0"/>
            </a:endParaRPr>
          </a:p>
          <a:p>
            <a:pPr marL="0" indent="0">
              <a:buNone/>
            </a:pPr>
            <a:r>
              <a:rPr lang="en-US" sz="1800" b="1" dirty="0" smtClean="0">
                <a:solidFill>
                  <a:schemeClr val="accent4"/>
                </a:solidFill>
                <a:latin typeface="Consolas" charset="0"/>
                <a:ea typeface="Consolas" charset="0"/>
                <a:cs typeface="Consolas" charset="0"/>
              </a:rPr>
              <a:t> </a:t>
            </a:r>
            <a:endParaRPr lang="en-US" sz="1800" b="1" dirty="0">
              <a:solidFill>
                <a:schemeClr val="accent4"/>
              </a:solidFill>
              <a:latin typeface="Consolas" charset="0"/>
              <a:ea typeface="Consolas" charset="0"/>
              <a:cs typeface="Consolas" charset="0"/>
            </a:endParaRPr>
          </a:p>
        </p:txBody>
      </p:sp>
      <p:sp>
        <p:nvSpPr>
          <p:cNvPr id="2" name="Title 1"/>
          <p:cNvSpPr>
            <a:spLocks noGrp="1"/>
          </p:cNvSpPr>
          <p:nvPr>
            <p:ph type="title"/>
          </p:nvPr>
        </p:nvSpPr>
        <p:spPr/>
        <p:txBody>
          <a:bodyPr/>
          <a:lstStyle/>
          <a:p>
            <a:r>
              <a:rPr lang="en-US" dirty="0" smtClean="0"/>
              <a:t>Indexed Types constrain data</a:t>
            </a:r>
            <a:endParaRPr lang="en-US" dirty="0"/>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14487" y="3434133"/>
            <a:ext cx="3969284" cy="1241822"/>
          </a:xfrm>
        </p:spPr>
        <p:txBody>
          <a:bodyPr>
            <a:noAutofit/>
          </a:bodyPr>
          <a:lstStyle/>
          <a:p>
            <a:r>
              <a:rPr lang="en-US" sz="2800" dirty="0">
                <a:latin typeface="Zapfino" charset="0"/>
                <a:ea typeface="Zapfino" charset="0"/>
                <a:cs typeface="Zapfino" charset="0"/>
              </a:rPr>
              <a:t>Double-duty data</a:t>
            </a:r>
          </a:p>
        </p:txBody>
      </p:sp>
      <p:sp>
        <p:nvSpPr>
          <p:cNvPr id="5" name="Subtitle 4"/>
          <p:cNvSpPr>
            <a:spLocks noGrp="1"/>
          </p:cNvSpPr>
          <p:nvPr>
            <p:ph type="subTitle" idx="1"/>
          </p:nvPr>
        </p:nvSpPr>
        <p:spPr/>
        <p:txBody>
          <a:bodyPr>
            <a:normAutofit/>
          </a:bodyPr>
          <a:lstStyle/>
          <a:p>
            <a:r>
              <a:rPr lang="en-US" dirty="0" smtClean="0"/>
              <a:t>We can use the same data in types and at runtime</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532152" y="1111170"/>
            <a:ext cx="8611848" cy="245668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solidFill>
                <a:schemeClr val="tx1"/>
              </a:solidFill>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a:solidFill>
                  <a:schemeClr val="accent4"/>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"Example"</a:t>
            </a:r>
            <a:r>
              <a:rPr lang="en-US" sz="2000" b="1" dirty="0" smtClean="0">
                <a:solidFill>
                  <a:schemeClr val="tx2">
                    <a:lumMod val="75000"/>
                  </a:schemeClr>
                </a:solidFill>
                <a:latin typeface="Consolas" charset="0"/>
                <a:ea typeface="Consolas" charset="0"/>
                <a:cs typeface="Consolas" charset="0"/>
              </a:rPr>
              <a:t> </a:t>
            </a:r>
            <a:r>
              <a:rPr lang="en-US" sz="2000" b="1" dirty="0">
                <a:solidFill>
                  <a:schemeClr val="tx2">
                    <a:lumMod val="75000"/>
                  </a:schemeClr>
                </a:solidFill>
                <a:latin typeface="Consolas" charset="0"/>
                <a:ea typeface="Consolas" charset="0"/>
                <a:cs typeface="Consolas" charset="0"/>
              </a:rPr>
              <a:t>:&gt; </a:t>
            </a:r>
            <a:r>
              <a:rPr lang="en-US" sz="2000" b="1" dirty="0">
                <a:solidFill>
                  <a:schemeClr val="accent1"/>
                </a:solidFill>
                <a:latin typeface="Consolas" charset="0"/>
                <a:ea typeface="Consolas" charset="0"/>
                <a:cs typeface="Consolas" charset="0"/>
              </a:rPr>
              <a:t>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smtClean="0">
                <a:solidFill>
                  <a:schemeClr val="tx2">
                    <a:lumMod val="75000"/>
                  </a:schemeClr>
                </a:solidFill>
                <a:latin typeface="Consolas" charset="0"/>
                <a:ea typeface="Consolas" charset="0"/>
                <a:cs typeface="Consolas" charset="0"/>
              </a:rPr>
              <a:t>:&gt;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solidFill>
                  <a:schemeClr val="tx1"/>
                </a:solidFill>
                <a:latin typeface="Consolas" charset="0"/>
                <a:ea typeface="Consolas" charset="0"/>
                <a:cs typeface="Consolas" charset="0"/>
              </a:rPr>
              <a:t>:&gt; Nil</a:t>
            </a:r>
          </a:p>
        </p:txBody>
      </p:sp>
      <p:sp>
        <p:nvSpPr>
          <p:cNvPr id="5" name="Content Placeholder 2"/>
          <p:cNvSpPr txBox="1">
            <a:spLocks/>
          </p:cNvSpPr>
          <p:nvPr/>
        </p:nvSpPr>
        <p:spPr>
          <a:xfrm>
            <a:off x="532152" y="3068277"/>
            <a:ext cx="7983197" cy="69635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print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base</a:t>
            </a:r>
            <a:r>
              <a:rPr lang="en-US" sz="2000" b="1" dirty="0" smtClean="0">
                <a:solidFill>
                  <a:schemeClr val="accent4"/>
                </a:solidFill>
                <a:latin typeface="Consolas" charset="0"/>
                <a:ea typeface="Consolas" charset="0"/>
                <a:cs typeface="Consolas" charset="0"/>
              </a:rPr>
              <a:t>="Example</a:t>
            </a:r>
            <a:r>
              <a:rPr lang="en-US" sz="2000" b="1" dirty="0" smtClean="0">
                <a:solidFill>
                  <a:schemeClr val="accent4"/>
                </a:solidFill>
                <a:latin typeface="Consolas" charset="0"/>
                <a:ea typeface="Consolas" charset="0"/>
                <a:cs typeface="Consolas" charset="0"/>
              </a:rPr>
              <a:t>"</a:t>
            </a:r>
            <a:r>
              <a:rPr lang="en-US" sz="2000" b="1" dirty="0" smtClean="0">
                <a:latin typeface="Consolas" charset="0"/>
                <a:ea typeface="Consolas" charset="0"/>
                <a:cs typeface="Consolas" charset="0"/>
              </a:rPr>
              <a:t>, </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smtClean="0">
                <a:solidFill>
                  <a:schemeClr val="accent1"/>
                </a:solidFill>
                <a:latin typeface="Consolas" charset="0"/>
                <a:ea typeface="Consolas" charset="0"/>
                <a:cs typeface="Consolas" charset="0"/>
              </a:rPr>
              <a:t>"]</a:t>
            </a:r>
            <a:r>
              <a:rPr lang="en-US" sz="2000" b="1" dirty="0" smtClean="0">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=Just </a:t>
            </a:r>
            <a:r>
              <a:rPr lang="en-US" sz="2000" b="1" dirty="0">
                <a:solidFill>
                  <a:schemeClr val="accent5"/>
                </a:solidFill>
                <a:latin typeface="Consolas" charset="0"/>
                <a:ea typeface="Consolas" charset="0"/>
                <a:cs typeface="Consolas" charset="0"/>
              </a:rPr>
              <a:t>".</a:t>
            </a:r>
            <a:r>
              <a:rPr lang="en-US" sz="2000" b="1" dirty="0" err="1">
                <a:solidFill>
                  <a:schemeClr val="accent5"/>
                </a:solidFill>
                <a:latin typeface="Consolas" charset="0"/>
                <a:ea typeface="Consolas" charset="0"/>
                <a:cs typeface="Consolas" charset="0"/>
              </a:rPr>
              <a:t>hs</a:t>
            </a:r>
            <a:r>
              <a:rPr lang="en-US" sz="2000" b="1" dirty="0" smtClean="0">
                <a:solidFill>
                  <a:schemeClr val="accent5"/>
                </a:solidFill>
                <a:latin typeface="Consolas" charset="0"/>
                <a:ea typeface="Consolas" charset="0"/>
                <a:cs typeface="Consolas" charset="0"/>
              </a:rPr>
              <a:t>" </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949124"/>
            <a:ext cx="7905750" cy="3508774"/>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-&gt;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Entry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(E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   </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a:t>
            </a:r>
            <a:r>
              <a:rPr lang="en-US" sz="1800" b="1" dirty="0">
                <a:solidFill>
                  <a:schemeClr val="accent4"/>
                </a:solidFill>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Once</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smtClean="0">
                <a:latin typeface="Consolas" charset="0"/>
                <a:ea typeface="Consolas" charset="0"/>
                <a:cs typeface="Consolas" charset="0"/>
              </a:rPr>
              <a:t>showS</a:t>
            </a:r>
            <a:endParaRPr lang="en-US" sz="1800" b="1" dirty="0">
              <a:solidFill>
                <a:schemeClr val="accent1"/>
              </a:solidFill>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Opt  = </a:t>
            </a:r>
            <a:r>
              <a:rPr lang="en-US" sz="1800" b="1" dirty="0" err="1" smtClean="0">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Many</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smtClean="0">
                <a:latin typeface="Consolas" charset="0"/>
                <a:ea typeface="Consolas" charset="0"/>
                <a:cs typeface="Consolas" charset="0"/>
              </a:rPr>
              <a:t>showLS</a:t>
            </a:r>
            <a:endParaRPr lang="en-US" sz="1800" b="1" dirty="0" smtClean="0">
              <a:latin typeface="Consolas" charset="0"/>
              <a:ea typeface="Consolas" charset="0"/>
              <a:cs typeface="Consolas" charset="0"/>
            </a:endParaRPr>
          </a:p>
          <a:p>
            <a:pPr marL="0" indent="0">
              <a:buNone/>
            </a:pPr>
            <a:endParaRPr lang="en-US" sz="1200" b="1" dirty="0">
              <a:solidFill>
                <a:schemeClr val="accent1"/>
              </a:solidFill>
              <a:latin typeface="Consolas" charset="0"/>
              <a:ea typeface="Consolas" charset="0"/>
              <a:cs typeface="Consolas" charset="0"/>
            </a:endParaRPr>
          </a:p>
          <a:p>
            <a:pPr marL="0" indent="0">
              <a:buNone/>
            </a:pPr>
            <a:r>
              <a:rPr lang="en-US" sz="1800" b="1" dirty="0" err="1" smtClean="0">
                <a:solidFill>
                  <a:schemeClr val="accent1"/>
                </a:solidFill>
                <a:latin typeface="Consolas" charset="0"/>
                <a:ea typeface="Consolas" charset="0"/>
                <a:cs typeface="Consolas" charset="0"/>
              </a:rPr>
              <a:t>showS</a:t>
            </a:r>
            <a:r>
              <a:rPr lang="en-US" sz="1800" b="1" dirty="0" smtClean="0">
                <a:solidFill>
                  <a:schemeClr val="accent1"/>
                </a:solidFill>
                <a:latin typeface="Consolas" charset="0"/>
                <a:ea typeface="Consolas" charset="0"/>
                <a:cs typeface="Consolas" charset="0"/>
              </a:rPr>
              <a:t>  :: String -&gt; String</a:t>
            </a:r>
          </a:p>
          <a:p>
            <a:pPr marL="0" indent="0">
              <a:buNone/>
            </a:pPr>
            <a:r>
              <a:rPr lang="en-US" sz="1800" b="1" dirty="0" err="1" smtClean="0">
                <a:solidFill>
                  <a:schemeClr val="accent1"/>
                </a:solidFill>
                <a:latin typeface="Consolas" charset="0"/>
                <a:ea typeface="Consolas" charset="0"/>
                <a:cs typeface="Consolas" charset="0"/>
              </a:rPr>
              <a:t>showMS</a:t>
            </a:r>
            <a:r>
              <a:rPr lang="en-US" sz="1800" b="1" dirty="0" smtClean="0">
                <a:solidFill>
                  <a:schemeClr val="accent1"/>
                </a:solidFill>
                <a:latin typeface="Consolas" charset="0"/>
                <a:ea typeface="Consolas" charset="0"/>
                <a:cs typeface="Consolas" charset="0"/>
              </a:rPr>
              <a:t> :: Maybe String -&gt; String</a:t>
            </a:r>
          </a:p>
          <a:p>
            <a:pPr marL="0" indent="0">
              <a:buNone/>
            </a:pPr>
            <a:r>
              <a:rPr lang="en-US" sz="1800" b="1" dirty="0" err="1" smtClean="0">
                <a:solidFill>
                  <a:schemeClr val="accent1"/>
                </a:solidFill>
                <a:latin typeface="Consolas" charset="0"/>
                <a:ea typeface="Consolas" charset="0"/>
                <a:cs typeface="Consolas" charset="0"/>
              </a:rPr>
              <a:t>showLS</a:t>
            </a:r>
            <a:r>
              <a:rPr lang="en-US" sz="1800" b="1" dirty="0" smtClean="0">
                <a:solidFill>
                  <a:schemeClr val="accent1"/>
                </a:solidFill>
                <a:latin typeface="Consolas" charset="0"/>
                <a:ea typeface="Consolas" charset="0"/>
                <a:cs typeface="Consolas" charset="0"/>
              </a:rPr>
              <a:t> :: [String] -&gt; String</a:t>
            </a:r>
            <a:endParaRPr lang="en-US" sz="1800" b="1" dirty="0">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945024"/>
            <a:ext cx="7905750" cy="3814882"/>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-&gt;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Entry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(E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SOnce</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SOpt</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SMany</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showLS</a:t>
            </a:r>
            <a:endParaRPr lang="en-US" sz="1800" b="1" i="1" dirty="0">
              <a:solidFill>
                <a:schemeClr val="accent5"/>
              </a:solidFill>
              <a:latin typeface="Consolas" charset="0"/>
              <a:ea typeface="Consolas" charset="0"/>
              <a:cs typeface="Consolas" charset="0"/>
            </a:endParaRPr>
          </a:p>
          <a:p>
            <a:pPr marL="0" indent="0">
              <a:buNone/>
            </a:pPr>
            <a:endParaRPr lang="en-US" sz="1200" b="1" i="1" dirty="0" smtClean="0">
              <a:solidFill>
                <a:schemeClr val="accent5"/>
              </a:solidFill>
              <a:latin typeface="Consolas" charset="0"/>
              <a:ea typeface="Consolas" charset="0"/>
              <a:cs typeface="Consolas" charset="0"/>
            </a:endParaRPr>
          </a:p>
          <a:p>
            <a:pPr marL="0" indent="0">
              <a:buNone/>
            </a:pPr>
            <a:r>
              <a:rPr lang="en-US" sz="1800" b="1" i="1" dirty="0" smtClean="0">
                <a:solidFill>
                  <a:schemeClr val="accent5"/>
                </a:solidFill>
                <a:latin typeface="Consolas" charset="0"/>
                <a:ea typeface="Consolas" charset="0"/>
                <a:cs typeface="Consolas" charset="0"/>
              </a:rPr>
              <a:t>data </a:t>
            </a:r>
            <a:r>
              <a:rPr lang="en-US" sz="1800" b="1" i="1" dirty="0">
                <a:solidFill>
                  <a:schemeClr val="accent5"/>
                </a:solidFill>
                <a:latin typeface="Consolas" charset="0"/>
                <a:ea typeface="Consolas" charset="0"/>
                <a:cs typeface="Consolas" charset="0"/>
              </a:rPr>
              <a:t>instance Sing (o :: </a:t>
            </a:r>
            <a:r>
              <a:rPr lang="en-US" sz="1800" b="1" i="1" dirty="0" err="1">
                <a:solidFill>
                  <a:schemeClr val="accent5"/>
                </a:solidFill>
                <a:latin typeface="Consolas" charset="0"/>
                <a:ea typeface="Consolas" charset="0"/>
                <a:cs typeface="Consolas" charset="0"/>
              </a:rPr>
              <a:t>Occ</a:t>
            </a:r>
            <a:r>
              <a:rPr lang="en-US" sz="1800" b="1" i="1" dirty="0">
                <a:solidFill>
                  <a:schemeClr val="accent5"/>
                </a:solidFill>
                <a:latin typeface="Consolas" charset="0"/>
                <a:ea typeface="Consolas" charset="0"/>
                <a:cs typeface="Consolas" charset="0"/>
              </a:rPr>
              <a:t>) where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SOnce</a:t>
            </a:r>
            <a:r>
              <a:rPr lang="en-US" sz="1800" b="1" i="1" dirty="0">
                <a:solidFill>
                  <a:schemeClr val="accent5"/>
                </a:solidFill>
                <a:latin typeface="Consolas" charset="0"/>
                <a:ea typeface="Consolas" charset="0"/>
                <a:cs typeface="Consolas" charset="0"/>
              </a:rPr>
              <a:t> :: Sing Once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SOpt</a:t>
            </a:r>
            <a:r>
              <a:rPr lang="en-US" sz="1800" b="1" i="1" dirty="0">
                <a:solidFill>
                  <a:schemeClr val="accent5"/>
                </a:solidFill>
                <a:latin typeface="Consolas" charset="0"/>
                <a:ea typeface="Consolas" charset="0"/>
                <a:cs typeface="Consolas" charset="0"/>
              </a:rPr>
              <a:t>  :: Sing Opt</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SMany</a:t>
            </a:r>
            <a:r>
              <a:rPr lang="en-US" sz="1800" b="1" i="1" dirty="0">
                <a:solidFill>
                  <a:schemeClr val="accent5"/>
                </a:solidFill>
                <a:latin typeface="Consolas" charset="0"/>
                <a:ea typeface="Consolas" charset="0"/>
                <a:cs typeface="Consolas" charset="0"/>
              </a:rPr>
              <a:t> :: Sing Many</a:t>
            </a:r>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a:latin typeface="Zapfino" charset="0"/>
                <a:ea typeface="Zapfino" charset="0"/>
                <a:cs typeface="Zapfino" charset="0"/>
              </a:rPr>
              <a:t>Equivalence proofs</a:t>
            </a:r>
          </a:p>
        </p:txBody>
      </p:sp>
      <p:sp>
        <p:nvSpPr>
          <p:cNvPr id="5" name="Subtitle 4"/>
          <p:cNvSpPr>
            <a:spLocks noGrp="1"/>
          </p:cNvSpPr>
          <p:nvPr>
            <p:ph type="subTitle" idx="1"/>
          </p:nvPr>
        </p:nvSpPr>
        <p:spPr/>
        <p:txBody>
          <a:bodyPr>
            <a:normAutofit fontScale="85000" lnSpcReduction="10000"/>
          </a:bodyPr>
          <a:lstStyle/>
          <a:p>
            <a:r>
              <a:rPr lang="en-US" dirty="0" smtClean="0"/>
              <a:t>Type checker must reason about program equivalence, and sometimes needs help</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noFill/>
          <a:ln>
            <a:no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smtClean="0">
                <a:latin typeface="Consolas"/>
                <a:ea typeface="Osaka"/>
                <a:cs typeface="Consolas"/>
              </a:rPr>
              <a:t>RE </a:t>
            </a:r>
            <a:r>
              <a:rPr lang="en-US" sz="2000" b="1" dirty="0" smtClean="0">
                <a:solidFill>
                  <a:schemeClr val="tx1"/>
                </a:solidFill>
                <a:latin typeface="Consolas"/>
                <a:ea typeface="Osaka"/>
                <a:cs typeface="Consolas"/>
              </a:rPr>
              <a:t>::</a:t>
            </a:r>
            <a:r>
              <a:rPr lang="en-US" sz="2000" b="1" dirty="0" smtClean="0">
                <a:solidFill>
                  <a:schemeClr val="accent5"/>
                </a:solidFill>
                <a:latin typeface="Consolas"/>
                <a:ea typeface="Osaka"/>
                <a:cs typeface="Consolas"/>
              </a:rPr>
              <a:t> </a:t>
            </a:r>
            <a:r>
              <a:rPr lang="en-US" sz="2000" b="1" dirty="0" err="1" smtClean="0">
                <a:solidFill>
                  <a:schemeClr val="accent5"/>
                </a:solidFill>
                <a:latin typeface="Consolas"/>
                <a:ea typeface="Osaka"/>
                <a:cs typeface="Consolas"/>
              </a:rPr>
              <a:t>OccMap</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-&gt; Type</a:t>
            </a:r>
            <a:r>
              <a:rPr lang="en-US" sz="2000" b="1" dirty="0" smtClean="0">
                <a:solidFill>
                  <a:schemeClr val="accent5"/>
                </a:solidFill>
                <a:latin typeface="Consolas"/>
                <a:ea typeface="Osaka"/>
                <a:cs typeface="Consolas"/>
              </a:rPr>
              <a:t> </a:t>
            </a:r>
            <a:r>
              <a:rPr lang="en-US" sz="2000" b="1" dirty="0" smtClean="0">
                <a:latin typeface="Consolas"/>
                <a:ea typeface="Osaka"/>
                <a:cs typeface="Consolas"/>
              </a:rPr>
              <a:t> </a:t>
            </a:r>
            <a:r>
              <a:rPr lang="en-US" sz="2000" b="1" dirty="0">
                <a:solidFill>
                  <a:schemeClr val="accent3"/>
                </a:solidFill>
                <a:latin typeface="Consolas"/>
                <a:ea typeface="Osaka"/>
                <a:cs typeface="Consolas"/>
              </a:rPr>
              <a:t>where</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smtClean="0">
                <a:solidFill>
                  <a:schemeClr val="accent5"/>
                </a:solidFill>
                <a:latin typeface="Consolas"/>
                <a:ea typeface="Osaka"/>
                <a:cs typeface="Consolas"/>
              </a:rPr>
              <a:t>'[]</a:t>
            </a:r>
            <a:endParaRPr lang="en-US" sz="2000" b="1" dirty="0">
              <a:solidFill>
                <a:schemeClr val="accent5"/>
              </a:solidFill>
              <a:latin typeface="Consolas"/>
              <a:ea typeface="Osaka"/>
              <a:cs typeface="Consolas"/>
            </a:endParaRPr>
          </a:p>
          <a:p>
            <a:pPr>
              <a:spcBef>
                <a:spcPts val="150"/>
              </a:spcBef>
              <a:buNone/>
            </a:pPr>
            <a:r>
              <a:rPr lang="en-US" sz="2000" b="1" dirty="0" smtClean="0">
                <a:solidFill>
                  <a:schemeClr val="accent4"/>
                </a:solidFill>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(Alt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(Repeat s)</a:t>
            </a:r>
            <a:r>
              <a:rPr lang="en-US" sz="2000" b="1" dirty="0">
                <a:latin typeface="Consolas"/>
                <a:ea typeface="Osaka"/>
                <a:cs typeface="Consolas"/>
              </a:rPr>
              <a:t> </a:t>
            </a:r>
          </a:p>
          <a:p>
            <a:pPr>
              <a:spcBef>
                <a:spcPts val="150"/>
              </a:spcBef>
              <a:buNone/>
            </a:pPr>
            <a:r>
              <a:rPr lang="en-US" sz="2000" b="1" dirty="0">
                <a:latin typeface="Consolas"/>
                <a:ea typeface="Osaka"/>
                <a:cs typeface="Consolas"/>
              </a:rPr>
              <a:t>  </a:t>
            </a:r>
            <a:r>
              <a:rPr lang="mr-IN" sz="2000" b="1" dirty="0" smtClean="0">
                <a:latin typeface="Consolas"/>
                <a:ea typeface="Osaka"/>
                <a:cs typeface="Consolas"/>
              </a:rPr>
              <a:t>…</a:t>
            </a:r>
            <a:endParaRPr lang="en-US" sz="2000" b="1" dirty="0" smtClean="0">
              <a:latin typeface="Consolas"/>
              <a:ea typeface="Osaka"/>
              <a:cs typeface="Consolas"/>
            </a:endParaRPr>
          </a:p>
          <a:p>
            <a:pPr>
              <a:spcBef>
                <a:spcPts val="150"/>
              </a:spcBef>
              <a:buNone/>
            </a:pPr>
            <a:endParaRPr lang="en-US" sz="2000" b="1" dirty="0">
              <a:latin typeface="Consolas"/>
              <a:ea typeface="Osaka"/>
              <a:cs typeface="Consolas"/>
            </a:endParaRP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r2 = r2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r1</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r2     = </a:t>
            </a:r>
            <a:r>
              <a:rPr lang="en-US" sz="2000" b="1" dirty="0" err="1">
                <a:solidFill>
                  <a:schemeClr val="accent4"/>
                </a:solidFill>
                <a:latin typeface="Consolas"/>
                <a:ea typeface="Osaka"/>
                <a:cs typeface="Consolas"/>
              </a:rPr>
              <a:t>Rseq</a:t>
            </a:r>
            <a:r>
              <a:rPr lang="en-US" sz="2000" b="1" dirty="0">
                <a:solidFill>
                  <a:schemeClr val="accent4"/>
                </a:solidFill>
                <a:latin typeface="Consolas"/>
                <a:ea typeface="Osaka"/>
                <a:cs typeface="Consolas"/>
              </a:rPr>
              <a:t> </a:t>
            </a:r>
            <a:r>
              <a:rPr lang="en-US" sz="2000" b="1" dirty="0">
                <a:latin typeface="Consolas"/>
                <a:ea typeface="Osaka"/>
                <a:cs typeface="Consolas"/>
              </a:rPr>
              <a:t>r1 r2</a:t>
            </a:r>
          </a:p>
        </p:txBody>
      </p:sp>
      <p:sp>
        <p:nvSpPr>
          <p:cNvPr id="5" name="TextBox 4"/>
          <p:cNvSpPr txBox="1"/>
          <p:nvPr/>
        </p:nvSpPr>
        <p:spPr>
          <a:xfrm>
            <a:off x="3406090" y="3483618"/>
            <a:ext cx="2970685" cy="369332"/>
          </a:xfrm>
          <a:prstGeom prst="rect">
            <a:avLst/>
          </a:prstGeom>
          <a:noFill/>
        </p:spPr>
        <p:txBody>
          <a:bodyPr wrap="none" rtlCol="0">
            <a:spAutoFit/>
          </a:bodyPr>
          <a:lstStyle/>
          <a:p>
            <a:r>
              <a:rPr lang="en-US" b="1" dirty="0">
                <a:solidFill>
                  <a:schemeClr val="accent1"/>
                </a:solidFill>
                <a:latin typeface="Consolas"/>
                <a:ea typeface="Osaka"/>
                <a:cs typeface="Consolas"/>
              </a:rPr>
              <a:t>-- Merge </a:t>
            </a:r>
            <a:r>
              <a:rPr lang="en-US" b="1" dirty="0" smtClean="0">
                <a:solidFill>
                  <a:schemeClr val="accent1"/>
                </a:solidFill>
                <a:latin typeface="Consolas"/>
                <a:ea typeface="Osaka"/>
                <a:cs typeface="Consolas"/>
              </a:rPr>
              <a:t>'[] </a:t>
            </a:r>
            <a:r>
              <a:rPr lang="en-US" b="1" dirty="0">
                <a:solidFill>
                  <a:schemeClr val="accent1"/>
                </a:solidFill>
                <a:latin typeface="Consolas"/>
                <a:ea typeface="Osaka"/>
                <a:cs typeface="Consolas"/>
              </a:rPr>
              <a:t>s2 ~ s2  </a:t>
            </a:r>
            <a:endParaRPr lang="en-US" b="1" dirty="0" smtClean="0">
              <a:solidFill>
                <a:schemeClr val="accent1"/>
              </a:solidFill>
              <a:latin typeface="Consolas"/>
              <a:ea typeface="Osaka"/>
              <a:cs typeface="Consolas"/>
            </a:endParaRP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xfrm>
            <a:off x="628650" y="1168920"/>
            <a:ext cx="7905750" cy="2902722"/>
          </a:xfrm>
          <a:ln>
            <a:no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650" b="1" dirty="0">
                <a:solidFill>
                  <a:schemeClr val="accent3"/>
                </a:solidFill>
                <a:latin typeface="Consolas"/>
                <a:ea typeface="Osaka"/>
                <a:cs typeface="Consolas"/>
              </a:rPr>
              <a:t>type family</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(s </a:t>
            </a:r>
            <a:r>
              <a:rPr lang="en-US" sz="1650" b="1" dirty="0" smtClean="0">
                <a:latin typeface="Consolas"/>
                <a:ea typeface="Osaka"/>
                <a:cs typeface="Consolas"/>
              </a:rPr>
              <a:t>:: </a:t>
            </a:r>
            <a:r>
              <a:rPr lang="en-US" sz="1650" b="1" dirty="0" err="1" smtClean="0">
                <a:solidFill>
                  <a:schemeClr val="accent4"/>
                </a:solidFill>
                <a:latin typeface="Consolas"/>
                <a:ea typeface="Osaka"/>
                <a:cs typeface="Consolas"/>
              </a:rPr>
              <a:t>OccMap</a:t>
            </a:r>
            <a:r>
              <a:rPr lang="en-US" sz="1650" b="1" dirty="0" smtClean="0">
                <a:latin typeface="Consolas"/>
                <a:ea typeface="Osaka"/>
                <a:cs typeface="Consolas"/>
              </a:rPr>
              <a:t>) </a:t>
            </a:r>
            <a:r>
              <a:rPr lang="en-US" sz="1650" b="1" dirty="0">
                <a:latin typeface="Consolas"/>
                <a:ea typeface="Osaka"/>
                <a:cs typeface="Consolas"/>
              </a:rPr>
              <a:t>:: </a:t>
            </a:r>
            <a:r>
              <a:rPr lang="en-US" sz="1650" b="1" dirty="0" err="1" smtClean="0">
                <a:solidFill>
                  <a:schemeClr val="accent4"/>
                </a:solidFill>
                <a:latin typeface="Consolas"/>
                <a:ea typeface="Osaka"/>
                <a:cs typeface="Consolas"/>
              </a:rPr>
              <a:t>OccMap</a:t>
            </a:r>
            <a:r>
              <a:rPr lang="en-US" sz="1650" b="1" dirty="0" smtClean="0">
                <a:latin typeface="Consolas"/>
                <a:ea typeface="Osaka"/>
                <a:cs typeface="Consolas"/>
              </a:rPr>
              <a:t> </a:t>
            </a:r>
            <a:r>
              <a:rPr lang="en-US" sz="1650" b="1" dirty="0">
                <a:solidFill>
                  <a:schemeClr val="accent3"/>
                </a:solidFill>
                <a:latin typeface="Consolas"/>
                <a:ea typeface="Osaka"/>
                <a:cs typeface="Consolas"/>
              </a:rPr>
              <a:t>where   </a:t>
            </a: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         </a:t>
            </a:r>
            <a:r>
              <a:rPr lang="en-US" sz="1650" b="1" dirty="0" smtClean="0">
                <a:latin typeface="Consolas"/>
                <a:ea typeface="Osaka"/>
                <a:cs typeface="Consolas"/>
              </a:rPr>
              <a:t>= </a:t>
            </a:r>
            <a:r>
              <a:rPr lang="en-US" sz="1650" b="1" dirty="0" smtClean="0">
                <a:latin typeface="Consolas"/>
                <a:ea typeface="Osaka"/>
                <a:cs typeface="Consolas"/>
              </a:rPr>
              <a:t>'[]</a:t>
            </a:r>
            <a:r>
              <a:rPr lang="en-US" sz="1650" b="1" dirty="0" smtClean="0">
                <a:latin typeface="Consolas"/>
                <a:ea typeface="Osaka"/>
                <a:cs typeface="Consolas"/>
              </a:rPr>
              <a:t>   </a:t>
            </a:r>
            <a:endParaRPr lang="en-US" sz="1650" b="1" dirty="0">
              <a:latin typeface="Consolas"/>
              <a:ea typeface="Osaka"/>
              <a:cs typeface="Consolas"/>
            </a:endParaRP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a:t>
            </a:r>
            <a:r>
              <a:rPr lang="en-US" sz="1650" b="1" dirty="0" err="1">
                <a:latin typeface="Consolas"/>
                <a:ea typeface="Osaka"/>
                <a:cs typeface="Consolas"/>
              </a:rPr>
              <a:t>k</a:t>
            </a:r>
            <a:r>
              <a:rPr lang="en-US" sz="1650" b="1" dirty="0" err="1" smtClean="0">
                <a:latin typeface="Consolas"/>
                <a:ea typeface="Osaka"/>
                <a:cs typeface="Consolas"/>
              </a:rPr>
              <a:t>,o</a:t>
            </a:r>
            <a:r>
              <a:rPr lang="en-US" sz="1650" b="1" dirty="0" smtClean="0">
                <a:latin typeface="Consolas"/>
                <a:ea typeface="Osaka"/>
                <a:cs typeface="Consolas"/>
              </a:rPr>
              <a:t>) </a:t>
            </a:r>
            <a:r>
              <a:rPr lang="en-US" sz="1650" b="1" dirty="0" smtClean="0">
                <a:solidFill>
                  <a:schemeClr val="accent4"/>
                </a:solidFill>
                <a:latin typeface="Consolas"/>
                <a:ea typeface="Osaka"/>
                <a:cs typeface="Consolas"/>
              </a:rPr>
              <a:t>: </a:t>
            </a:r>
            <a:r>
              <a:rPr lang="en-US" sz="1650" b="1" dirty="0" smtClean="0">
                <a:latin typeface="Consolas"/>
                <a:ea typeface="Osaka"/>
                <a:cs typeface="Consolas"/>
              </a:rPr>
              <a:t>t</a:t>
            </a:r>
            <a:r>
              <a:rPr lang="en-US" sz="1650" b="1" dirty="0">
                <a:latin typeface="Consolas"/>
                <a:ea typeface="Osaka"/>
                <a:cs typeface="Consolas"/>
              </a:rPr>
              <a:t>) = </a:t>
            </a:r>
            <a:r>
              <a:rPr lang="en-US" sz="1650" b="1" dirty="0" smtClean="0">
                <a:latin typeface="Consolas"/>
                <a:ea typeface="Osaka"/>
                <a:cs typeface="Consolas"/>
              </a:rPr>
              <a:t>(</a:t>
            </a:r>
            <a:r>
              <a:rPr lang="en-US" sz="1650" b="1" dirty="0">
                <a:latin typeface="Consolas"/>
                <a:ea typeface="Osaka"/>
                <a:cs typeface="Consolas"/>
              </a:rPr>
              <a:t>k</a:t>
            </a:r>
            <a:r>
              <a:rPr lang="en-US" sz="1650" b="1" dirty="0" smtClean="0">
                <a:latin typeface="Consolas"/>
                <a:ea typeface="Osaka"/>
                <a:cs typeface="Consolas"/>
              </a:rPr>
              <a:t>, </a:t>
            </a:r>
            <a:r>
              <a:rPr lang="en-US" sz="1650" b="1" dirty="0">
                <a:solidFill>
                  <a:schemeClr val="accent4"/>
                </a:solidFill>
                <a:latin typeface="Consolas"/>
                <a:ea typeface="Osaka"/>
                <a:cs typeface="Consolas"/>
              </a:rPr>
              <a:t>Many</a:t>
            </a:r>
            <a:r>
              <a:rPr lang="en-US" sz="1650" b="1" dirty="0">
                <a:latin typeface="Consolas"/>
                <a:ea typeface="Osaka"/>
                <a:cs typeface="Consolas"/>
              </a:rPr>
              <a:t>) </a:t>
            </a:r>
            <a:r>
              <a:rPr lang="en-US" sz="1650" b="1" dirty="0">
                <a:solidFill>
                  <a:schemeClr val="accent4"/>
                </a:solidFill>
                <a:latin typeface="Consolas"/>
                <a:ea typeface="Osaka"/>
                <a:cs typeface="Consolas"/>
              </a:rPr>
              <a:t>:</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t</a:t>
            </a:r>
          </a:p>
          <a:p>
            <a:pPr>
              <a:buNone/>
            </a:pPr>
            <a:endParaRPr lang="en-US" sz="1650" b="1" dirty="0">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 </a:t>
            </a:r>
            <a:r>
              <a:rPr lang="en-US" sz="1650" b="1" dirty="0" smtClean="0">
                <a:latin typeface="Consolas"/>
                <a:ea typeface="Osaka"/>
                <a:cs typeface="Consolas"/>
              </a:rPr>
              <a:t>RE </a:t>
            </a:r>
            <a:r>
              <a:rPr lang="en-US" sz="1650" b="1" dirty="0">
                <a:latin typeface="Consolas"/>
                <a:ea typeface="Osaka"/>
                <a:cs typeface="Consolas"/>
              </a:rPr>
              <a:t>s -&gt; </a:t>
            </a:r>
            <a:r>
              <a:rPr lang="en-US" sz="1650" b="1" dirty="0" smtClean="0">
                <a:latin typeface="Consolas"/>
                <a:ea typeface="Osaka"/>
                <a:cs typeface="Consolas"/>
              </a:rPr>
              <a:t>RE </a:t>
            </a:r>
            <a:r>
              <a:rPr lang="en-US" sz="1650" b="1" dirty="0">
                <a:latin typeface="Consolas"/>
                <a:ea typeface="Osaka"/>
                <a:cs typeface="Consolas"/>
              </a:rPr>
              <a:t>(</a:t>
            </a:r>
            <a:r>
              <a:rPr lang="en-US" sz="1650" b="1" dirty="0">
                <a:solidFill>
                  <a:schemeClr val="accent4"/>
                </a:solidFill>
                <a:latin typeface="Consolas"/>
                <a:ea typeface="Osaka"/>
                <a:cs typeface="Consolas"/>
              </a:rPr>
              <a:t>Repeat</a:t>
            </a:r>
            <a:r>
              <a:rPr lang="en-US" sz="1650" b="1" dirty="0">
                <a:latin typeface="Consolas"/>
                <a:ea typeface="Osaka"/>
                <a:cs typeface="Consolas"/>
              </a:rPr>
              <a:t> s)</a:t>
            </a: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Rempty</a:t>
            </a:r>
            <a:r>
              <a:rPr lang="en-US" sz="1650" b="1" dirty="0">
                <a:latin typeface="Consolas"/>
                <a:ea typeface="Osaka"/>
                <a:cs typeface="Consolas"/>
              </a:rPr>
              <a:t>    = </a:t>
            </a:r>
            <a:r>
              <a:rPr lang="en-US" sz="1650" b="1" dirty="0" err="1">
                <a:solidFill>
                  <a:schemeClr val="accent4"/>
                </a:solidFill>
                <a:latin typeface="Consolas"/>
                <a:ea typeface="Osaka"/>
                <a:cs typeface="Consolas"/>
              </a:rPr>
              <a:t>Rempty</a:t>
            </a:r>
            <a:r>
              <a:rPr lang="en-US" sz="1650" b="1" dirty="0">
                <a:latin typeface="Consolas"/>
                <a:ea typeface="Osaka"/>
                <a:cs typeface="Consolas"/>
              </a:rPr>
              <a:t>   </a:t>
            </a:r>
            <a:r>
              <a:rPr lang="en-US" sz="1650" b="1" dirty="0">
                <a:solidFill>
                  <a:schemeClr val="accent1"/>
                </a:solidFill>
                <a:latin typeface="Consolas"/>
                <a:ea typeface="Osaka"/>
                <a:cs typeface="Consolas"/>
              </a:rPr>
              <a:t>-- need: Repeat </a:t>
            </a:r>
            <a:r>
              <a:rPr lang="en-US" sz="1650" b="1" dirty="0" smtClean="0">
                <a:solidFill>
                  <a:schemeClr val="accent1"/>
                </a:solidFill>
                <a:latin typeface="Consolas"/>
                <a:ea typeface="Osaka"/>
                <a:cs typeface="Consolas"/>
              </a:rPr>
              <a:t>'[] </a:t>
            </a:r>
            <a:r>
              <a:rPr lang="en-US" sz="1650" b="1" dirty="0">
                <a:solidFill>
                  <a:schemeClr val="accent1"/>
                </a:solidFill>
                <a:latin typeface="Consolas"/>
                <a:ea typeface="Osaka"/>
                <a:cs typeface="Consolas"/>
              </a:rPr>
              <a:t>~ </a:t>
            </a:r>
            <a:r>
              <a:rPr lang="en-US" sz="1650" b="1" dirty="0" smtClean="0">
                <a:solidFill>
                  <a:schemeClr val="accent1"/>
                </a:solidFill>
                <a:latin typeface="Consolas"/>
                <a:ea typeface="Osaka"/>
                <a:cs typeface="Consolas"/>
              </a:rPr>
              <a:t>'[]</a:t>
            </a:r>
            <a:endParaRPr lang="en-US" sz="1650" b="1" dirty="0">
              <a:solidFill>
                <a:schemeClr val="accent1"/>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endParaRPr lang="en-US" sz="1650" b="1" dirty="0">
              <a:solidFill>
                <a:srgbClr val="FF0000"/>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p>
        </p:txBody>
      </p:sp>
      <p:sp>
        <p:nvSpPr>
          <p:cNvPr id="4" name="TextBox 3"/>
          <p:cNvSpPr txBox="1"/>
          <p:nvPr/>
        </p:nvSpPr>
        <p:spPr>
          <a:xfrm>
            <a:off x="4027403" y="3471478"/>
            <a:ext cx="5205271" cy="600164"/>
          </a:xfrm>
          <a:prstGeom prst="rect">
            <a:avLst/>
          </a:prstGeom>
          <a:noFill/>
        </p:spPr>
        <p:txBody>
          <a:bodyPr wrap="none" rtlCol="0">
            <a:spAutoFit/>
          </a:bodyPr>
          <a:lstStyle/>
          <a:p>
            <a:r>
              <a:rPr lang="en-US" sz="1500" dirty="0">
                <a:latin typeface="Consolas" charset="0"/>
                <a:ea typeface="Consolas" charset="0"/>
                <a:cs typeface="Consolas" charset="0"/>
              </a:rPr>
              <a:t> • </a:t>
            </a:r>
            <a:r>
              <a:rPr lang="en-US" sz="1650" b="1" dirty="0">
                <a:solidFill>
                  <a:srgbClr val="FF0000"/>
                </a:solidFill>
                <a:latin typeface="Consolas" charset="0"/>
                <a:ea typeface="Consolas" charset="0"/>
                <a:cs typeface="Consolas" charset="0"/>
              </a:rPr>
              <a:t>Could not deduce: Repeat s ~ s      </a:t>
            </a:r>
          </a:p>
          <a:p>
            <a:r>
              <a:rPr lang="en-US" sz="1650" b="1" dirty="0">
                <a:solidFill>
                  <a:srgbClr val="FF0000"/>
                </a:solidFill>
                <a:latin typeface="Consolas" charset="0"/>
                <a:ea typeface="Consolas" charset="0"/>
                <a:cs typeface="Consolas" charset="0"/>
              </a:rPr>
              <a:t>    from the context: s ~ Repeat s1   </a:t>
            </a:r>
            <a:r>
              <a:rPr lang="en-US" sz="1650" dirty="0">
                <a:solidFill>
                  <a:srgbClr val="FF0000"/>
                </a:solidFill>
                <a:latin typeface="Consolas" charset="0"/>
                <a:ea typeface="Consolas" charset="0"/>
                <a:cs typeface="Consolas" charset="0"/>
              </a:rPr>
              <a:t>    </a:t>
            </a:r>
            <a:r>
              <a:rPr lang="en-US" sz="1500" dirty="0">
                <a:solidFill>
                  <a:srgbClr val="FF0000"/>
                </a:solidFill>
                <a:latin typeface="Consolas" charset="0"/>
                <a:ea typeface="Consolas" charset="0"/>
                <a:cs typeface="Consolas" charset="0"/>
              </a:rPr>
              <a:t> </a:t>
            </a:r>
          </a:p>
        </p:txBody>
      </p:sp>
      <p:sp>
        <p:nvSpPr>
          <p:cNvPr id="5" name="TextBox 4"/>
          <p:cNvSpPr txBox="1"/>
          <p:nvPr/>
        </p:nvSpPr>
        <p:spPr>
          <a:xfrm>
            <a:off x="1718917" y="4206536"/>
            <a:ext cx="4788490" cy="738664"/>
          </a:xfrm>
          <a:prstGeom prst="rect">
            <a:avLst/>
          </a:prstGeom>
          <a:noFill/>
        </p:spPr>
        <p:txBody>
          <a:bodyPr wrap="none" rtlCol="0">
            <a:spAutoFit/>
          </a:bodyPr>
          <a:lstStyle/>
          <a:p>
            <a:r>
              <a:rPr lang="en-US" sz="2100" dirty="0">
                <a:latin typeface="Tw Cen MT" charset="0"/>
                <a:ea typeface="Tw Cen MT" charset="0"/>
                <a:cs typeface="Tw Cen MT" charset="0"/>
              </a:rPr>
              <a:t>Need:  </a:t>
            </a:r>
            <a:r>
              <a:rPr lang="en-US" dirty="0">
                <a:latin typeface="Consolas" charset="0"/>
                <a:ea typeface="Consolas" charset="0"/>
                <a:cs typeface="Consolas" charset="0"/>
              </a:rPr>
              <a:t>Repeat (Repeat s1) ~ Repeat s1</a:t>
            </a:r>
            <a:endParaRPr lang="en-US" sz="2100" dirty="0">
              <a:latin typeface="Consolas" charset="0"/>
              <a:ea typeface="Consolas" charset="0"/>
              <a:cs typeface="Consolas" charset="0"/>
            </a:endParaRPr>
          </a:p>
          <a:p>
            <a:r>
              <a:rPr lang="en-US" sz="2100" dirty="0">
                <a:latin typeface="Tw Cen MT" charset="0"/>
                <a:ea typeface="Tw Cen MT" charset="0"/>
                <a:cs typeface="Tw Cen MT" charset="0"/>
              </a:rPr>
              <a:t>Not true by definition.  But provable!</a:t>
            </a:r>
          </a:p>
        </p:txBody>
      </p:sp>
      <p:sp>
        <p:nvSpPr>
          <p:cNvPr id="7" name="TextBox 6"/>
          <p:cNvSpPr txBox="1"/>
          <p:nvPr/>
        </p:nvSpPr>
        <p:spPr>
          <a:xfrm>
            <a:off x="3775480" y="3147003"/>
            <a:ext cx="1120820" cy="346249"/>
          </a:xfrm>
          <a:prstGeom prst="rect">
            <a:avLst/>
          </a:prstGeom>
          <a:noFill/>
        </p:spPr>
        <p:txBody>
          <a:bodyPr wrap="none" rtlCol="0">
            <a:spAutoFit/>
          </a:bodyPr>
          <a:lstStyle/>
          <a:p>
            <a:r>
              <a:rPr lang="en-US" sz="1650" b="1" dirty="0">
                <a:solidFill>
                  <a:srgbClr val="FF0000"/>
                </a:solidFill>
                <a:latin typeface="Consolas"/>
                <a:ea typeface="Osaka"/>
                <a:cs typeface="Consolas"/>
              </a:rPr>
              <a:t>-- oops!</a:t>
            </a:r>
            <a:endParaRPr lang="en-US" sz="1650" dirty="0">
              <a:latin typeface="Gill Sans Regular" charset="0"/>
            </a:endParaRPr>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a:t>
            </a:r>
            <a:r>
              <a:rPr lang="en-US" sz="2000" b="1" dirty="0" smtClean="0">
                <a:latin typeface="Consolas"/>
                <a:ea typeface="Osaka"/>
                <a:cs typeface="Consolas"/>
              </a:rPr>
              <a:t> </a:t>
            </a:r>
            <a:endParaRPr lang="en-US" sz="2000" b="1" dirty="0" smtClean="0">
              <a:latin typeface="Consolas"/>
              <a:ea typeface="Osaka"/>
              <a:cs typeface="Consolas"/>
            </a:endParaRP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a:latin typeface="Consolas"/>
                <a:ea typeface="Osaka"/>
                <a:cs typeface="Consolas"/>
              </a:rPr>
              <a:t>s</a:t>
            </a:r>
            <a:r>
              <a:rPr lang="en-US" sz="2000" b="1" dirty="0" smtClean="0">
                <a:latin typeface="Consolas"/>
                <a:ea typeface="Osaka"/>
                <a:cs typeface="Consolas"/>
              </a:rPr>
              <a:t>)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a:t>
            </a:r>
            <a:r>
              <a:rPr lang="en-US" sz="2000" b="1" dirty="0">
                <a:latin typeface="Consolas"/>
                <a:ea typeface="Osaka"/>
                <a:cs typeface="Consolas"/>
              </a:rPr>
              <a:t>s</a:t>
            </a:r>
            <a:r>
              <a:rPr lang="en-US" sz="2000" b="1" dirty="0" smtClean="0">
                <a:latin typeface="Consolas"/>
                <a:ea typeface="Osaka"/>
                <a:cs typeface="Consolas"/>
              </a:rPr>
              <a:t>) </a:t>
            </a:r>
            <a:r>
              <a:rPr lang="en-US" sz="2000" b="1" dirty="0">
                <a:solidFill>
                  <a:schemeClr val="accent1"/>
                </a:solidFill>
                <a:latin typeface="Consolas"/>
                <a:ea typeface="Osaka"/>
                <a:cs typeface="Consolas"/>
              </a:rPr>
              <a:t>–- inductive </a:t>
            </a:r>
            <a:r>
              <a:rPr lang="en-US" sz="2000" b="1" dirty="0" smtClean="0">
                <a:solidFill>
                  <a:schemeClr val="accent1"/>
                </a:solidFill>
                <a:latin typeface="Consolas"/>
                <a:ea typeface="Osaka"/>
                <a:cs typeface="Consolas"/>
              </a:rPr>
              <a:t>step</a:t>
            </a:r>
          </a:p>
          <a:p>
            <a:pPr>
              <a:buNone/>
            </a:pPr>
            <a:endParaRPr lang="en-US" sz="2000" b="1" dirty="0">
              <a:latin typeface="Consolas"/>
              <a:ea typeface="Osaka"/>
              <a:cs typeface="Consolas"/>
            </a:endParaRPr>
          </a:p>
          <a:p>
            <a:pPr>
              <a:buNone/>
            </a:pPr>
            <a:r>
              <a:rPr lang="en-US" sz="2000" b="1" dirty="0" err="1" smtClean="0">
                <a:latin typeface="Consolas"/>
                <a:ea typeface="Osaka"/>
                <a:cs typeface="Consolas"/>
              </a:rPr>
              <a:t>rstar</a:t>
            </a:r>
            <a:r>
              <a:rPr lang="en-US" sz="2000" b="1" dirty="0" smtClean="0">
                <a:latin typeface="Consolas"/>
                <a:ea typeface="Osaka"/>
                <a:cs typeface="Consolas"/>
              </a:rPr>
              <a:t> </a:t>
            </a:r>
            <a:r>
              <a:rPr lang="en-US" sz="2000" b="1" dirty="0">
                <a:latin typeface="Consolas"/>
                <a:ea typeface="Osaka"/>
                <a:cs typeface="Consolas"/>
              </a:rPr>
              <a:t>:: </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s =&gt;</a:t>
            </a:r>
            <a:r>
              <a:rPr lang="en-US" sz="2000" b="1" dirty="0">
                <a:latin typeface="Consolas"/>
                <a:ea typeface="Osaka"/>
                <a:cs typeface="Consolas"/>
              </a:rPr>
              <a:t> </a:t>
            </a:r>
            <a:r>
              <a:rPr lang="en-US" sz="2000" b="1" dirty="0" smtClean="0">
                <a:latin typeface="Consolas"/>
                <a:ea typeface="Osaka"/>
                <a:cs typeface="Consolas"/>
              </a:rPr>
              <a:t>RE </a:t>
            </a:r>
            <a:r>
              <a:rPr lang="en-US" sz="2000" b="1" dirty="0">
                <a:latin typeface="Consolas"/>
                <a:ea typeface="Osaka"/>
                <a:cs typeface="Consolas"/>
              </a:rPr>
              <a:t>s -&gt; </a:t>
            </a:r>
            <a:r>
              <a:rPr lang="en-US" sz="2000" b="1" dirty="0" smtClean="0">
                <a:latin typeface="Consolas"/>
                <a:ea typeface="Osaka"/>
                <a:cs typeface="Consolas"/>
              </a:rPr>
              <a:t>RE </a:t>
            </a:r>
            <a:r>
              <a:rPr lang="en-US" sz="2000" b="1" dirty="0">
                <a:latin typeface="Consolas"/>
                <a:ea typeface="Osaka"/>
                <a:cs typeface="Consolas"/>
              </a:rPr>
              <a:t>(Repeat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smtClean="0">
                <a:solidFill>
                  <a:schemeClr val="accent4"/>
                </a:solidFill>
                <a:latin typeface="Consolas"/>
                <a:ea typeface="Osaka"/>
                <a:cs typeface="Consolas"/>
              </a:rPr>
              <a:t>Rempty</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 </a:t>
            </a:r>
            <a:r>
              <a:rPr lang="en-US" sz="2000" b="1" dirty="0">
                <a:solidFill>
                  <a:schemeClr val="accent1"/>
                </a:solidFill>
                <a:latin typeface="Consolas"/>
                <a:ea typeface="Osaka"/>
                <a:cs typeface="Consolas"/>
              </a:rPr>
              <a:t>have: Repeat (Repeat s1) ~ Repeat s1</a:t>
            </a: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endParaRPr lang="en-US" sz="2000" b="1" dirty="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 Alt </a:t>
            </a:r>
            <a:r>
              <a:rPr lang="en-US" sz="2000" b="1" dirty="0" smtClean="0">
                <a:solidFill>
                  <a:srgbClr val="FF0000"/>
                </a:solidFill>
                <a:latin typeface="Consolas" charset="0"/>
                <a:ea typeface="Consolas" charset="0"/>
                <a:cs typeface="Consolas" charset="0"/>
              </a:rPr>
              <a:t>s s, </a:t>
            </a:r>
            <a:endParaRPr lang="en-US" sz="2000" b="1" dirty="0" smtClean="0">
              <a:solidFill>
                <a:srgbClr val="FF0000"/>
              </a:solidFill>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      Merge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(Repeat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 Repeat </a:t>
            </a:r>
            <a:r>
              <a:rPr lang="en-US" sz="2000" b="1" dirty="0" smtClean="0">
                <a:solidFill>
                  <a:srgbClr val="FF0000"/>
                </a:solidFill>
                <a:latin typeface="Consolas" charset="0"/>
                <a:ea typeface="Consolas" charset="0"/>
                <a:cs typeface="Consolas" charset="0"/>
              </a:rPr>
              <a:t>s</a:t>
            </a:r>
            <a:r>
              <a:rPr lang="en-US" sz="2000" b="1" dirty="0" smtClean="0">
                <a:latin typeface="Consolas" charset="0"/>
                <a:ea typeface="Consolas" charset="0"/>
                <a:cs typeface="Consolas" charset="0"/>
              </a:rPr>
              <a:t>)</a:t>
            </a:r>
            <a:r>
              <a:rPr lang="en-US" sz="2000" b="1" dirty="0" smtClean="0">
                <a:latin typeface="Consolas"/>
                <a:ea typeface="Osaka"/>
                <a:cs typeface="Consolas"/>
              </a:rPr>
              <a:t> </a:t>
            </a:r>
            <a:endParaRPr lang="en-US" sz="2000" b="1" dirty="0" smtClean="0">
              <a:latin typeface="Consolas"/>
              <a:ea typeface="Osaka"/>
              <a:cs typeface="Consolas"/>
            </a:endParaRP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a:t>
            </a:r>
            <a:r>
              <a:rPr lang="en-US" sz="2000" b="1" dirty="0" smtClean="0">
                <a:latin typeface="Consolas"/>
                <a:ea typeface="Osaka"/>
                <a:cs typeface="Consolas"/>
              </a:rPr>
              <a:t>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p:txBody>
      </p:sp>
    </p:spTree>
    <p:extLst>
      <p:ext uri="{BB962C8B-B14F-4D97-AF65-F5344CB8AC3E}">
        <p14:creationId xmlns:p14="http://schemas.microsoft.com/office/powerpoint/2010/main" val="167775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language extensions for GHC that provides the ability to program </a:t>
            </a:r>
            <a:r>
              <a:rPr lang="en-US" i="1" dirty="0" smtClean="0"/>
              <a:t>as if</a:t>
            </a:r>
            <a:r>
              <a:rPr lang="en-US" dirty="0" smtClean="0"/>
              <a:t> the language had dependent types</a:t>
            </a:r>
          </a:p>
          <a:p>
            <a:endParaRPr lang="en-US" dirty="0"/>
          </a:p>
          <a:p>
            <a:endParaRPr lang="en-US" dirty="0"/>
          </a:p>
        </p:txBody>
      </p:sp>
      <p:sp>
        <p:nvSpPr>
          <p:cNvPr id="5" name="Rectangle 4"/>
          <p:cNvSpPr/>
          <p:nvPr/>
        </p:nvSpPr>
        <p:spPr>
          <a:xfrm>
            <a:off x="628650" y="2403625"/>
            <a:ext cx="7886700" cy="2031325"/>
          </a:xfrm>
          <a:prstGeom prst="rect">
            <a:avLst/>
          </a:prstGeom>
        </p:spPr>
        <p:txBody>
          <a:bodyPr wrap="square">
            <a:spAutoFit/>
          </a:bodyPr>
          <a:lstStyle/>
          <a:p>
            <a:pPr marL="461963" indent="-461963"/>
            <a:r>
              <a:rPr lang="en-US" sz="1600" b="1" dirty="0">
                <a:solidFill>
                  <a:schemeClr val="accent4"/>
                </a:solidFill>
                <a:latin typeface="Consolas" charset="0"/>
                <a:ea typeface="Consolas" charset="0"/>
                <a:cs typeface="Consolas" charset="0"/>
              </a:rPr>
              <a:t>{-# </a:t>
            </a:r>
            <a:r>
              <a:rPr lang="en-US" b="1" dirty="0">
                <a:solidFill>
                  <a:schemeClr val="accent4"/>
                </a:solidFill>
                <a:latin typeface="Consolas" charset="0"/>
                <a:ea typeface="Consolas" charset="0"/>
                <a:cs typeface="Consolas" charset="0"/>
              </a:rPr>
              <a:t>LANGUAGE </a:t>
            </a:r>
            <a:r>
              <a:rPr lang="en-US" b="1" dirty="0" err="1">
                <a:solidFill>
                  <a:schemeClr val="accent5"/>
                </a:solidFill>
                <a:latin typeface="Consolas" charset="0"/>
                <a:ea typeface="Consolas" charset="0"/>
                <a:cs typeface="Consolas" charset="0"/>
              </a:rPr>
              <a:t>DataKinds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TypeFamilies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PolyKinds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TypeInType</a:t>
            </a:r>
            <a:r>
              <a:rPr lang="en-US" b="1" dirty="0">
                <a:solidFill>
                  <a:schemeClr val="accent4"/>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GADTs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RankNTypes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ScopedTypeVariables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TypeApplications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TemplateHaskell</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UndecidableInstances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InstanceSigs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TypeSynonymInstances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TypeOperators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KindSignatures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MultiParamTypeClasses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FunctionalDependencies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TypeFamilyDependencies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AllowAmbiguousTypes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FlexibleContexts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FlexibleInstances</a:t>
            </a:r>
            <a:r>
              <a:rPr lang="en-US" b="1" dirty="0">
                <a:solidFill>
                  <a:schemeClr val="accent4"/>
                </a:solidFill>
                <a:latin typeface="Consolas" charset="0"/>
                <a:ea typeface="Consolas" charset="0"/>
                <a:cs typeface="Consolas" charset="0"/>
              </a:rPr>
              <a:t> #-}</a:t>
            </a:r>
            <a:endParaRPr lang="en-US" sz="16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endParaRPr lang="en-US" sz="2800" dirty="0">
              <a:latin typeface="Zapfino" charset="0"/>
              <a:ea typeface="Zapfino" charset="0"/>
              <a:cs typeface="Zapfino" charset="0"/>
            </a:endParaRPr>
          </a:p>
        </p:txBody>
      </p:sp>
      <p:sp>
        <p:nvSpPr>
          <p:cNvPr id="5" name="Subtitle 4"/>
          <p:cNvSpPr>
            <a:spLocks noGrp="1"/>
          </p:cNvSpPr>
          <p:nvPr>
            <p:ph type="body" idx="1"/>
          </p:nvPr>
        </p:nvSpPr>
        <p:spPr/>
        <p:txBody>
          <a:bodyPr>
            <a:normAutofit/>
          </a:bodyPr>
          <a:lstStyle/>
          <a:p>
            <a:r>
              <a:rPr lang="en-US" dirty="0" smtClean="0"/>
              <a:t>So, is GHC dependently typed?</a:t>
            </a:r>
            <a:endParaRPr lang="en-US" dirty="0"/>
          </a:p>
        </p:txBody>
      </p:sp>
    </p:spTree>
    <p:extLst>
      <p:ext uri="{BB962C8B-B14F-4D97-AF65-F5344CB8AC3E}">
        <p14:creationId xmlns:p14="http://schemas.microsoft.com/office/powerpoint/2010/main" val="1273320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33105" y="1006998"/>
            <a:ext cx="787078" cy="3009417"/>
          </a:xfrm>
          <a:prstGeom prst="leftBrace">
            <a:avLst>
              <a:gd name="adj1" fmla="val 8333"/>
              <a:gd name="adj2" fmla="val 1499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254433"/>
            <a:ext cx="3808071" cy="2554545"/>
          </a:xfrm>
          <a:prstGeom prst="rect">
            <a:avLst/>
          </a:prstGeom>
          <a:noFill/>
        </p:spPr>
        <p:txBody>
          <a:bodyPr wrap="square" rtlCol="0">
            <a:spAutoFit/>
          </a:bodyPr>
          <a:lstStyle/>
          <a:p>
            <a:r>
              <a:rPr lang="en-US" sz="2000" dirty="0" smtClean="0"/>
              <a:t>BEST IN CLASS: Haskell includes many features not included in other dependently-typed languages</a:t>
            </a:r>
          </a:p>
          <a:p>
            <a:pPr marL="285750" indent="-285750">
              <a:buFontTx/>
              <a:buChar char="-"/>
            </a:pPr>
            <a:r>
              <a:rPr lang="en-US" sz="2000" dirty="0" smtClean="0"/>
              <a:t>Closed-type families</a:t>
            </a:r>
          </a:p>
          <a:p>
            <a:pPr marL="285750" indent="-285750">
              <a:buFontTx/>
              <a:buChar char="-"/>
            </a:pPr>
            <a:r>
              <a:rPr lang="en-US" sz="2000" dirty="0" smtClean="0"/>
              <a:t>Injective type families</a:t>
            </a:r>
          </a:p>
          <a:p>
            <a:pPr marL="285750" indent="-285750">
              <a:buFontTx/>
              <a:buChar char="-"/>
            </a:pPr>
            <a:r>
              <a:rPr lang="en-US" sz="2000" dirty="0" smtClean="0"/>
              <a:t>Type pattern matching</a:t>
            </a:r>
          </a:p>
          <a:p>
            <a:pPr marL="285750" indent="-285750">
              <a:buFontTx/>
              <a:buChar char="-"/>
            </a:pPr>
            <a:r>
              <a:rPr lang="en-US" sz="2000" dirty="0" smtClean="0"/>
              <a:t>Nonterminating functions</a:t>
            </a:r>
          </a:p>
          <a:p>
            <a:pPr marL="285750" indent="-285750">
              <a:buFontTx/>
              <a:buChar char="-"/>
            </a:pPr>
            <a:r>
              <a:rPr lang="en-US" sz="2000" dirty="0" smtClean="0"/>
              <a:t>More coming: </a:t>
            </a:r>
            <a:r>
              <a:rPr lang="en-US" sz="2000" dirty="0" err="1" smtClean="0"/>
              <a:t>matchable</a:t>
            </a:r>
            <a:r>
              <a:rPr lang="en-US" sz="2000" dirty="0" smtClean="0"/>
              <a:t> kinds</a:t>
            </a:r>
            <a:endParaRPr lang="en-US" sz="2000" dirty="0"/>
          </a:p>
        </p:txBody>
      </p:sp>
    </p:spTree>
    <p:extLst>
      <p:ext uri="{BB962C8B-B14F-4D97-AF65-F5344CB8AC3E}">
        <p14:creationId xmlns:p14="http://schemas.microsoft.com/office/powerpoint/2010/main" val="19746585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631216"/>
          </a:xfrm>
          <a:prstGeom prst="rect">
            <a:avLst/>
          </a:prstGeom>
          <a:noFill/>
        </p:spPr>
        <p:txBody>
          <a:bodyPr wrap="square" rtlCol="0">
            <a:spAutoFit/>
          </a:bodyPr>
          <a:lstStyle/>
          <a:p>
            <a:r>
              <a:rPr lang="en-US" sz="2000" dirty="0" smtClean="0"/>
              <a:t>BEST IN CLASS: GADTs have been part  of Haskell for over 10 years and interact well with HM type inference. Commonly used in practice.</a:t>
            </a:r>
            <a:endParaRPr lang="en-US" sz="2000" dirty="0"/>
          </a:p>
        </p:txBody>
      </p:sp>
    </p:spTree>
    <p:extLst>
      <p:ext uri="{BB962C8B-B14F-4D97-AF65-F5344CB8AC3E}">
        <p14:creationId xmlns:p14="http://schemas.microsoft.com/office/powerpoint/2010/main" val="1490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1616094"/>
            <a:ext cx="752353" cy="2511706"/>
          </a:xfrm>
          <a:prstGeom prst="leftBrace">
            <a:avLst>
              <a:gd name="adj1" fmla="val 8333"/>
              <a:gd name="adj2" fmla="val 6151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1753706"/>
            <a:ext cx="3808071" cy="2246769"/>
          </a:xfrm>
          <a:prstGeom prst="rect">
            <a:avLst/>
          </a:prstGeom>
          <a:noFill/>
        </p:spPr>
        <p:txBody>
          <a:bodyPr wrap="square" rtlCol="0">
            <a:spAutoFit/>
          </a:bodyPr>
          <a:lstStyle/>
          <a:p>
            <a:r>
              <a:rPr lang="en-US" sz="2000" dirty="0" smtClean="0"/>
              <a:t>WORK IN PROGRESS:  Need singletons to pattern match dependent data at runtime. Some parts supported by "singletons" library, but not a complete solution. Current research project: adding a real </a:t>
            </a:r>
            <a:r>
              <a:rPr lang="en-US" sz="2000" dirty="0" err="1"/>
              <a:t>Π</a:t>
            </a:r>
            <a:r>
              <a:rPr lang="en-US" sz="2000" dirty="0" smtClean="0"/>
              <a:t>  type to GHC.</a:t>
            </a:r>
            <a:endParaRPr lang="en-US" sz="2000" dirty="0"/>
          </a:p>
        </p:txBody>
      </p:sp>
    </p:spTree>
    <p:extLst>
      <p:ext uri="{BB962C8B-B14F-4D97-AF65-F5344CB8AC3E}">
        <p14:creationId xmlns:p14="http://schemas.microsoft.com/office/powerpoint/2010/main" val="881098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33105" y="2199194"/>
            <a:ext cx="752353" cy="2626902"/>
          </a:xfrm>
          <a:prstGeom prst="leftBrace">
            <a:avLst>
              <a:gd name="adj1" fmla="val 8333"/>
              <a:gd name="adj2" fmla="val 7082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46369" y="2271551"/>
            <a:ext cx="3808071" cy="2554545"/>
          </a:xfrm>
          <a:prstGeom prst="rect">
            <a:avLst/>
          </a:prstGeom>
          <a:noFill/>
        </p:spPr>
        <p:txBody>
          <a:bodyPr wrap="square" rtlCol="0">
            <a:spAutoFit/>
          </a:bodyPr>
          <a:lstStyle/>
          <a:p>
            <a:r>
              <a:rPr lang="en-US" sz="2000" dirty="0" smtClean="0"/>
              <a:t>MIXED:  Class system provides some proof automation not found in other languages, but has limitations. Explicit proof language provides weak reasoning. Room for external constraint solvers to increase reasoning power. No uniform technique.</a:t>
            </a:r>
            <a:endParaRPr lang="en-US" sz="2000" dirty="0"/>
          </a:p>
        </p:txBody>
      </p:sp>
    </p:spTree>
    <p:extLst>
      <p:ext uri="{BB962C8B-B14F-4D97-AF65-F5344CB8AC3E}">
        <p14:creationId xmlns:p14="http://schemas.microsoft.com/office/powerpoint/2010/main" val="8636684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a:t>
            </a:r>
            <a:r>
              <a:rPr lang="en-US" dirty="0" smtClean="0"/>
              <a:t>Dependent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5" y="1006997"/>
            <a:ext cx="787078" cy="3909369"/>
          </a:xfrm>
          <a:prstGeom prst="leftBrace">
            <a:avLst>
              <a:gd name="adj1" fmla="val 8333"/>
              <a:gd name="adj2" fmla="val 11442"/>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130715"/>
            <a:ext cx="4060907" cy="3785652"/>
          </a:xfrm>
          <a:prstGeom prst="rect">
            <a:avLst/>
          </a:prstGeom>
          <a:noFill/>
        </p:spPr>
        <p:txBody>
          <a:bodyPr wrap="square" rtlCol="0">
            <a:spAutoFit/>
          </a:bodyPr>
          <a:lstStyle/>
          <a:p>
            <a:r>
              <a:rPr lang="en-US" sz="2400" dirty="0" smtClean="0"/>
              <a:t>BEST IN CLASS</a:t>
            </a:r>
            <a:endParaRPr lang="en-US" sz="2400" dirty="0" smtClean="0"/>
          </a:p>
          <a:p>
            <a:pPr marL="342900" indent="-342900">
              <a:buFont typeface="Arial" charset="0"/>
              <a:buChar char="•"/>
            </a:pPr>
            <a:r>
              <a:rPr lang="en-US" sz="2400" b="1" dirty="0" err="1">
                <a:solidFill>
                  <a:schemeClr val="accent1"/>
                </a:solidFill>
                <a:latin typeface="Consolas" charset="0"/>
                <a:ea typeface="Consolas" charset="0"/>
                <a:cs typeface="Consolas" charset="0"/>
              </a:rPr>
              <a:t>TypeFamilies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DataKinds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TypeOperators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TypeApplications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MultiParamTypeClasses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FlexibleContexts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FlexibleInstances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TypeInType</a:t>
            </a:r>
            <a:endParaRPr lang="en-US" sz="2400" b="1" dirty="0" smtClean="0">
              <a:solidFill>
                <a:schemeClr val="accent5"/>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UndecidableInstances</a:t>
            </a:r>
            <a:r>
              <a:rPr lang="en-US" sz="2400" b="1" dirty="0" smtClean="0">
                <a:solidFill>
                  <a:schemeClr val="accent4"/>
                </a:solidFill>
                <a:latin typeface="Consolas" charset="0"/>
                <a:ea typeface="Consolas" charset="0"/>
                <a:cs typeface="Consolas" charset="0"/>
              </a:rPr>
              <a:t> </a:t>
            </a:r>
            <a:endParaRPr lang="en-US" sz="2400" dirty="0"/>
          </a:p>
        </p:txBody>
      </p:sp>
    </p:spTree>
    <p:extLst>
      <p:ext uri="{BB962C8B-B14F-4D97-AF65-F5344CB8AC3E}">
        <p14:creationId xmlns:p14="http://schemas.microsoft.com/office/powerpoint/2010/main" val="21387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a:t>
            </a:r>
            <a:r>
              <a:rPr lang="en-US" dirty="0" smtClean="0"/>
              <a:t>Dependent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569660"/>
          </a:xfrm>
          <a:prstGeom prst="rect">
            <a:avLst/>
          </a:prstGeom>
          <a:noFill/>
        </p:spPr>
        <p:txBody>
          <a:bodyPr wrap="square" rtlCol="0">
            <a:spAutoFit/>
          </a:bodyPr>
          <a:lstStyle/>
          <a:p>
            <a:r>
              <a:rPr lang="en-US" sz="2400" dirty="0" smtClean="0"/>
              <a:t>MATURE SUPPORT</a:t>
            </a:r>
            <a:endParaRPr lang="en-US" sz="2400" dirty="0" smtClean="0"/>
          </a:p>
          <a:p>
            <a:pPr marL="342900" indent="-342900">
              <a:buFont typeface="Arial" charset="0"/>
              <a:buChar char="•"/>
            </a:pPr>
            <a:r>
              <a:rPr lang="en-US" sz="2400" b="1" dirty="0" smtClean="0">
                <a:solidFill>
                  <a:schemeClr val="accent4"/>
                </a:solidFill>
                <a:latin typeface="Consolas" charset="0"/>
                <a:ea typeface="Consolas" charset="0"/>
                <a:cs typeface="Consolas" charset="0"/>
              </a:rPr>
              <a:t>GADTs</a:t>
            </a:r>
          </a:p>
          <a:p>
            <a:pPr marL="342900" indent="-342900">
              <a:buFont typeface="Arial" charset="0"/>
              <a:buChar char="•"/>
            </a:pPr>
            <a:r>
              <a:rPr lang="en-US" sz="2400" b="1" dirty="0" err="1" smtClean="0">
                <a:solidFill>
                  <a:schemeClr val="accent4"/>
                </a:solidFill>
                <a:latin typeface="Consolas" charset="0"/>
                <a:ea typeface="Consolas" charset="0"/>
                <a:cs typeface="Consolas" charset="0"/>
              </a:rPr>
              <a:t>DataKinds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TypeInType</a:t>
            </a:r>
            <a:endParaRPr lang="en-US" sz="2400" dirty="0">
              <a:solidFill>
                <a:schemeClr val="accent4"/>
              </a:solidFill>
            </a:endParaRPr>
          </a:p>
        </p:txBody>
      </p:sp>
    </p:spTree>
    <p:extLst>
      <p:ext uri="{BB962C8B-B14F-4D97-AF65-F5344CB8AC3E}">
        <p14:creationId xmlns:p14="http://schemas.microsoft.com/office/powerpoint/2010/main" val="668602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a:t>
            </a:r>
            <a:r>
              <a:rPr lang="en-US" dirty="0" smtClean="0"/>
              <a:t>Dependent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2032780"/>
            <a:ext cx="752353" cy="1833162"/>
          </a:xfrm>
          <a:prstGeom prst="leftBrace">
            <a:avLst>
              <a:gd name="adj1" fmla="val 8333"/>
              <a:gd name="adj2" fmla="val 6151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2170392"/>
            <a:ext cx="3808071" cy="1877437"/>
          </a:xfrm>
          <a:prstGeom prst="rect">
            <a:avLst/>
          </a:prstGeom>
          <a:noFill/>
        </p:spPr>
        <p:txBody>
          <a:bodyPr wrap="square" rtlCol="0">
            <a:spAutoFit/>
          </a:bodyPr>
          <a:lstStyle/>
          <a:p>
            <a:r>
              <a:rPr lang="en-US" sz="2400" dirty="0" smtClean="0"/>
              <a:t>OK</a:t>
            </a:r>
          </a:p>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dirty="0" smtClean="0"/>
              <a:t>Singletons library</a:t>
            </a:r>
          </a:p>
          <a:p>
            <a:pPr marL="342900" indent="-342900">
              <a:buFont typeface="Arial" charset="0"/>
              <a:buChar char="•"/>
            </a:pPr>
            <a:r>
              <a:rPr lang="en-US" sz="2400" dirty="0" smtClean="0"/>
              <a:t>Current work: real </a:t>
            </a:r>
            <a:r>
              <a:rPr lang="en-US" sz="2400" dirty="0" err="1"/>
              <a:t>Π</a:t>
            </a:r>
            <a:r>
              <a:rPr lang="en-US" sz="2400" dirty="0"/>
              <a:t> </a:t>
            </a:r>
            <a:r>
              <a:rPr lang="en-US" sz="2400" dirty="0" smtClean="0"/>
              <a:t>type </a:t>
            </a:r>
          </a:p>
          <a:p>
            <a:pPr marL="342900" indent="-342900">
              <a:buFont typeface="Arial" charset="0"/>
              <a:buChar char="•"/>
            </a:pPr>
            <a:endParaRPr lang="en-US" sz="2000" dirty="0"/>
          </a:p>
        </p:txBody>
      </p:sp>
    </p:spTree>
    <p:extLst>
      <p:ext uri="{BB962C8B-B14F-4D97-AF65-F5344CB8AC3E}">
        <p14:creationId xmlns:p14="http://schemas.microsoft.com/office/powerpoint/2010/main" val="2357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a:t>
            </a:r>
            <a:r>
              <a:rPr lang="en-US" dirty="0" smtClean="0"/>
              <a:t>Dependent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44680" y="2152893"/>
            <a:ext cx="752353" cy="2665031"/>
          </a:xfrm>
          <a:prstGeom prst="leftBrace">
            <a:avLst>
              <a:gd name="adj1" fmla="val 8333"/>
              <a:gd name="adj2" fmla="val 70821"/>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23220" y="2164468"/>
            <a:ext cx="4348102" cy="2985433"/>
          </a:xfrm>
          <a:prstGeom prst="rect">
            <a:avLst/>
          </a:prstGeom>
          <a:noFill/>
        </p:spPr>
        <p:txBody>
          <a:bodyPr wrap="square" rtlCol="0">
            <a:spAutoFit/>
          </a:bodyPr>
          <a:lstStyle/>
          <a:p>
            <a:r>
              <a:rPr lang="en-US" sz="2400" dirty="0" smtClean="0"/>
              <a:t>MANY EXCITING APPROACHES</a:t>
            </a:r>
          </a:p>
          <a:p>
            <a:pPr marL="342900" indent="-342900">
              <a:buFont typeface="Arial" charset="0"/>
              <a:buChar char="•"/>
            </a:pPr>
            <a:r>
              <a:rPr lang="en-US" sz="2400" b="1" dirty="0" err="1" smtClean="0">
                <a:solidFill>
                  <a:schemeClr val="accent1"/>
                </a:solidFill>
                <a:latin typeface="Consolas" charset="0"/>
                <a:ea typeface="Consolas" charset="0"/>
                <a:cs typeface="Consolas" charset="0"/>
              </a:rPr>
              <a:t>MultiParamTypeClasses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FunctionalDependencies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smtClean="0">
                <a:solidFill>
                  <a:schemeClr val="accent4"/>
                </a:solidFill>
                <a:latin typeface="Consolas" charset="0"/>
                <a:ea typeface="Consolas" charset="0"/>
                <a:cs typeface="Consolas" charset="0"/>
              </a:rPr>
              <a:t>Closed </a:t>
            </a:r>
            <a:r>
              <a:rPr lang="en-US" sz="2400" b="1" dirty="0" err="1" smtClean="0">
                <a:solidFill>
                  <a:schemeClr val="accent4"/>
                </a:solidFill>
                <a:latin typeface="Consolas" charset="0"/>
                <a:ea typeface="Consolas" charset="0"/>
                <a:cs typeface="Consolas" charset="0"/>
              </a:rPr>
              <a:t>TypeFamilies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TypeFamilyDependencies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smtClean="0">
                <a:solidFill>
                  <a:schemeClr val="accent5"/>
                </a:solidFill>
                <a:latin typeface="Consolas" charset="0"/>
                <a:ea typeface="Consolas" charset="0"/>
                <a:cs typeface="Consolas" charset="0"/>
              </a:rPr>
              <a:t>GADTs</a:t>
            </a:r>
          </a:p>
          <a:p>
            <a:pPr marL="342900" indent="-342900">
              <a:buFont typeface="Arial" charset="0"/>
              <a:buChar char="•"/>
            </a:pPr>
            <a:r>
              <a:rPr lang="en-US" sz="2400" b="1" dirty="0" smtClean="0">
                <a:solidFill>
                  <a:schemeClr val="tx2">
                    <a:lumMod val="75000"/>
                  </a:schemeClr>
                </a:solidFill>
                <a:latin typeface="Consolas" charset="0"/>
                <a:ea typeface="Consolas" charset="0"/>
                <a:cs typeface="Consolas" charset="0"/>
              </a:rPr>
              <a:t>Solver plugins</a:t>
            </a:r>
          </a:p>
          <a:p>
            <a:pPr marL="342900" indent="-342900">
              <a:buFont typeface="Arial" charset="0"/>
              <a:buChar char="•"/>
            </a:pPr>
            <a:endParaRPr lang="en-US" sz="2000" dirty="0"/>
          </a:p>
        </p:txBody>
      </p:sp>
    </p:spTree>
    <p:extLst>
      <p:ext uri="{BB962C8B-B14F-4D97-AF65-F5344CB8AC3E}">
        <p14:creationId xmlns:p14="http://schemas.microsoft.com/office/powerpoint/2010/main" val="928697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500" i="1" dirty="0"/>
              <a:t>Thanks to: </a:t>
            </a:r>
            <a:r>
              <a:rPr lang="en-US" sz="1500" dirty="0"/>
              <a:t>Simon Peyton Jones, Richard Eisenberg, </a:t>
            </a:r>
            <a:r>
              <a:rPr lang="en-US" sz="1500" dirty="0" err="1"/>
              <a:t>Dimitrios</a:t>
            </a:r>
            <a:r>
              <a:rPr lang="en-US" sz="1500" dirty="0"/>
              <a:t> </a:t>
            </a:r>
            <a:r>
              <a:rPr lang="en-US" sz="1500" dirty="0" err="1"/>
              <a:t>Vytiniotis</a:t>
            </a:r>
            <a:r>
              <a:rPr lang="en-US" sz="1500" dirty="0"/>
              <a:t>, </a:t>
            </a:r>
            <a:r>
              <a:rPr lang="en-US" sz="1500" dirty="0" smtClean="0"/>
              <a:t> </a:t>
            </a:r>
            <a:r>
              <a:rPr lang="en-US" sz="1500" dirty="0" err="1" smtClean="0"/>
              <a:t>Vilhelm</a:t>
            </a:r>
            <a:r>
              <a:rPr lang="en-US" sz="1500" dirty="0" smtClean="0"/>
              <a:t> </a:t>
            </a:r>
            <a:r>
              <a:rPr lang="en-US" sz="1500" dirty="0" err="1"/>
              <a:t>Sjöberg</a:t>
            </a:r>
            <a:r>
              <a:rPr lang="en-US" sz="1500" dirty="0"/>
              <a:t>, Brent </a:t>
            </a:r>
            <a:r>
              <a:rPr lang="en-US" sz="1500" dirty="0" err="1"/>
              <a:t>Yorgey</a:t>
            </a:r>
            <a:r>
              <a:rPr lang="en-US" sz="1500" dirty="0"/>
              <a:t>, Chris </a:t>
            </a:r>
            <a:r>
              <a:rPr lang="en-US" sz="1500" dirty="0" err="1"/>
              <a:t>Casinghino</a:t>
            </a:r>
            <a:r>
              <a:rPr lang="en-US" sz="1500" dirty="0"/>
              <a:t>, </a:t>
            </a:r>
            <a:r>
              <a:rPr lang="en-US" sz="1500" dirty="0" smtClean="0"/>
              <a:t>Geoffrey </a:t>
            </a:r>
            <a:r>
              <a:rPr lang="en-US" sz="1500" dirty="0"/>
              <a:t>Washburn, </a:t>
            </a:r>
            <a:r>
              <a:rPr lang="en-US" sz="1500" dirty="0" err="1"/>
              <a:t>Iavor</a:t>
            </a:r>
            <a:r>
              <a:rPr lang="en-US" sz="1500" dirty="0"/>
              <a:t> </a:t>
            </a:r>
            <a:r>
              <a:rPr lang="en-US" sz="1500" dirty="0" err="1"/>
              <a:t>Diatchki</a:t>
            </a:r>
            <a:r>
              <a:rPr lang="en-US" sz="1500" dirty="0"/>
              <a:t>, </a:t>
            </a:r>
            <a:r>
              <a:rPr lang="en-US" sz="1500" dirty="0" err="1"/>
              <a:t>Conor</a:t>
            </a:r>
            <a:r>
              <a:rPr lang="en-US" sz="1500" dirty="0"/>
              <a:t> McBride, Adam Gundry, Joachim </a:t>
            </a:r>
            <a:r>
              <a:rPr lang="en-US" sz="1500" dirty="0" err="1"/>
              <a:t>Breitner</a:t>
            </a:r>
            <a:r>
              <a:rPr lang="en-US" sz="1500" dirty="0"/>
              <a:t>, Julien Cretin, José Pedro </a:t>
            </a:r>
            <a:r>
              <a:rPr lang="en-US" sz="1500" dirty="0" err="1"/>
              <a:t>Magalhães</a:t>
            </a:r>
            <a:r>
              <a:rPr lang="en-US" sz="1500" dirty="0"/>
              <a:t>, Steve </a:t>
            </a:r>
            <a:r>
              <a:rPr lang="en-US" sz="1500" dirty="0" err="1"/>
              <a:t>Zdancewic</a:t>
            </a:r>
            <a:r>
              <a:rPr lang="en-US" sz="1500" dirty="0"/>
              <a:t> and NSF</a:t>
            </a:r>
            <a:endParaRPr lang="en-US" sz="1500" dirty="0">
              <a:latin typeface="Tw Cen MT" charset="0"/>
              <a:ea typeface="Tw Cen MT" charset="0"/>
              <a:cs typeface="Tw Cen MT" charset="0"/>
            </a:endParaRPr>
          </a:p>
        </p:txBody>
      </p:sp>
      <p:sp>
        <p:nvSpPr>
          <p:cNvPr id="6" name="TextBox 5"/>
          <p:cNvSpPr txBox="1"/>
          <p:nvPr/>
        </p:nvSpPr>
        <p:spPr>
          <a:xfrm>
            <a:off x="974361" y="721402"/>
            <a:ext cx="6072079" cy="1569660"/>
          </a:xfrm>
          <a:prstGeom prst="rect">
            <a:avLst/>
          </a:prstGeom>
          <a:noFill/>
        </p:spPr>
        <p:txBody>
          <a:bodyPr wrap="square" rtlCol="0">
            <a:spAutoFit/>
          </a:bodyPr>
          <a:lstStyle/>
          <a:p>
            <a:r>
              <a:rPr lang="en-US" sz="3200" dirty="0">
                <a:solidFill>
                  <a:schemeClr val="bg1"/>
                </a:solidFill>
                <a:latin typeface="Tw Cen MT" charset="0"/>
                <a:ea typeface="Tw Cen MT" charset="0"/>
                <a:cs typeface="Tw Cen MT" charset="0"/>
              </a:rPr>
              <a:t>Conclusion:  GHC is in </a:t>
            </a:r>
            <a:r>
              <a:rPr lang="en-US" sz="3200" dirty="0" smtClean="0">
                <a:solidFill>
                  <a:schemeClr val="bg1"/>
                </a:solidFill>
                <a:latin typeface="Tw Cen MT" charset="0"/>
                <a:ea typeface="Tw Cen MT" charset="0"/>
                <a:cs typeface="Tw Cen MT" charset="0"/>
              </a:rPr>
              <a:t>a </a:t>
            </a:r>
            <a:r>
              <a:rPr lang="en-US" sz="3200" dirty="0">
                <a:solidFill>
                  <a:schemeClr val="bg1"/>
                </a:solidFill>
                <a:latin typeface="Tw Cen MT" charset="0"/>
                <a:ea typeface="Tw Cen MT" charset="0"/>
                <a:cs typeface="Tw Cen MT" charset="0"/>
              </a:rPr>
              <a:t>fascinating part of the design space of dependently typed </a:t>
            </a:r>
            <a:r>
              <a:rPr lang="en-US" sz="3200" dirty="0" smtClean="0">
                <a:solidFill>
                  <a:schemeClr val="bg1"/>
                </a:solidFill>
                <a:latin typeface="Tw Cen MT" charset="0"/>
                <a:ea typeface="Tw Cen MT" charset="0"/>
                <a:cs typeface="Tw Cen MT" charset="0"/>
              </a:rPr>
              <a:t>languages. </a:t>
            </a:r>
            <a:endParaRPr lang="en-US" sz="3200" dirty="0">
              <a:solidFill>
                <a:schemeClr val="bg1"/>
              </a:solidFill>
              <a:latin typeface="Tw Cen MT" charset="0"/>
              <a:ea typeface="Tw Cen MT" charset="0"/>
              <a:cs typeface="Tw Cen MT" charset="0"/>
            </a:endParaRPr>
          </a:p>
        </p:txBody>
      </p:sp>
      <p:pic>
        <p:nvPicPr>
          <p:cNvPr id="2" name="Picture 1"/>
          <p:cNvPicPr>
            <a:picLocks noChangeAspect="1"/>
          </p:cNvPicPr>
          <p:nvPr/>
        </p:nvPicPr>
        <p:blipFill>
          <a:blip r:embed="rId3"/>
          <a:stretch>
            <a:fillRect/>
          </a:stretch>
        </p:blipFill>
        <p:spPr>
          <a:xfrm>
            <a:off x="6362749" y="3436955"/>
            <a:ext cx="1477108" cy="1042838"/>
          </a:xfrm>
          <a:prstGeom prst="rect">
            <a:avLst/>
          </a:prstGeom>
        </p:spPr>
      </p:pic>
      <p:sp>
        <p:nvSpPr>
          <p:cNvPr id="3" name="Rectangle 2"/>
          <p:cNvSpPr/>
          <p:nvPr/>
        </p:nvSpPr>
        <p:spPr>
          <a:xfrm>
            <a:off x="1135453" y="4480183"/>
            <a:ext cx="4110421" cy="369332"/>
          </a:xfrm>
          <a:prstGeom prst="rect">
            <a:avLst/>
          </a:prstGeom>
        </p:spPr>
        <p:txBody>
          <a:bodyPr wrap="none">
            <a:spAutoFit/>
          </a:bodyPr>
          <a:lstStyle/>
          <a:p>
            <a:r>
              <a:rPr lang="en-US" dirty="0">
                <a:solidFill>
                  <a:schemeClr val="bg2">
                    <a:lumMod val="50000"/>
                  </a:schemeClr>
                </a:solidFill>
                <a:latin typeface="Consolas" charset="0"/>
                <a:ea typeface="Consolas" charset="0"/>
                <a:cs typeface="Consolas" charset="0"/>
              </a:rPr>
              <a:t>https://</a:t>
            </a:r>
            <a:r>
              <a:rPr lang="en-US" dirty="0" err="1">
                <a:solidFill>
                  <a:schemeClr val="bg2">
                    <a:lumMod val="50000"/>
                  </a:schemeClr>
                </a:solidFill>
                <a:latin typeface="Consolas" charset="0"/>
                <a:ea typeface="Consolas" charset="0"/>
                <a:cs typeface="Consolas" charset="0"/>
              </a:rPr>
              <a:t>github.com</a:t>
            </a:r>
            <a:r>
              <a:rPr lang="en-US" dirty="0">
                <a:solidFill>
                  <a:schemeClr val="bg2">
                    <a:lumMod val="50000"/>
                  </a:schemeClr>
                </a:solidFill>
                <a:latin typeface="Consolas" charset="0"/>
                <a:ea typeface="Consolas" charset="0"/>
                <a:cs typeface="Consolas" charset="0"/>
              </a:rPr>
              <a:t>/</a:t>
            </a:r>
            <a:r>
              <a:rPr lang="en-US" dirty="0" err="1">
                <a:solidFill>
                  <a:schemeClr val="bg2">
                    <a:lumMod val="50000"/>
                  </a:schemeClr>
                </a:solidFill>
                <a:latin typeface="Consolas" charset="0"/>
                <a:ea typeface="Consolas" charset="0"/>
                <a:cs typeface="Consolas" charset="0"/>
              </a:rPr>
              <a:t>sweirich</a:t>
            </a:r>
            <a:r>
              <a:rPr lang="en-US" dirty="0">
                <a:solidFill>
                  <a:schemeClr val="bg2">
                    <a:lumMod val="50000"/>
                  </a:schemeClr>
                </a:solidFill>
                <a:latin typeface="Consolas" charset="0"/>
                <a:ea typeface="Consolas" charset="0"/>
                <a:cs typeface="Consolas" charset="0"/>
              </a:rPr>
              <a:t>/</a:t>
            </a:r>
            <a:r>
              <a:rPr lang="en-US" dirty="0" err="1">
                <a:solidFill>
                  <a:schemeClr val="bg2">
                    <a:lumMod val="50000"/>
                  </a:schemeClr>
                </a:solidFill>
                <a:latin typeface="Consolas" charset="0"/>
                <a:ea typeface="Consolas" charset="0"/>
                <a:cs typeface="Consolas" charset="0"/>
              </a:rPr>
              <a:t>dth</a:t>
            </a:r>
            <a:endParaRPr lang="en-US" dirty="0">
              <a:solidFill>
                <a:schemeClr val="bg2">
                  <a:lumMod val="50000"/>
                </a:schemeClr>
              </a:solidFill>
              <a:latin typeface="Consolas" charset="0"/>
              <a:ea typeface="Consolas" charset="0"/>
              <a:cs typeface="Consolas" charset="0"/>
            </a:endParaRPr>
          </a:p>
        </p:txBody>
      </p:sp>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Types?</a:t>
            </a:r>
            <a:endParaRPr lang="en-US" dirty="0"/>
          </a:p>
        </p:txBody>
      </p:sp>
      <p:sp>
        <p:nvSpPr>
          <p:cNvPr id="5" name="Text Placeholder 4"/>
          <p:cNvSpPr>
            <a:spLocks noGrp="1"/>
          </p:cNvSpPr>
          <p:nvPr>
            <p:ph type="body" idx="1"/>
          </p:nvPr>
        </p:nvSpPr>
        <p:spPr/>
        <p:txBody>
          <a:bodyPr>
            <a:normAutofit/>
          </a:bodyPr>
          <a:lstStyle/>
          <a:p>
            <a:r>
              <a:rPr lang="en-US" sz="3000" dirty="0" smtClean="0"/>
              <a:t>Domain-specific </a:t>
            </a:r>
            <a:r>
              <a:rPr lang="en-US" sz="3000" dirty="0"/>
              <a:t>type checkers</a:t>
            </a:r>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1614487" y="869314"/>
            <a:ext cx="1315679" cy="1772957"/>
          </a:xfrm>
          <a:prstGeom prst="rect">
            <a:avLst/>
          </a:prstGeom>
        </p:spPr>
      </p:pic>
      <p:pic>
        <p:nvPicPr>
          <p:cNvPr id="5" name="Picture 4"/>
          <p:cNvPicPr>
            <a:picLocks noChangeAspect="1"/>
          </p:cNvPicPr>
          <p:nvPr/>
        </p:nvPicPr>
        <p:blipFill>
          <a:blip r:embed="rId3"/>
          <a:stretch>
            <a:fillRect/>
          </a:stretch>
        </p:blipFill>
        <p:spPr>
          <a:xfrm>
            <a:off x="6287997" y="784084"/>
            <a:ext cx="1161605" cy="1522248"/>
          </a:xfrm>
          <a:prstGeom prst="rect">
            <a:avLst/>
          </a:prstGeom>
        </p:spPr>
      </p:pic>
      <p:pic>
        <p:nvPicPr>
          <p:cNvPr id="6" name="Picture 5"/>
          <p:cNvPicPr>
            <a:picLocks noChangeAspect="1"/>
          </p:cNvPicPr>
          <p:nvPr/>
        </p:nvPicPr>
        <p:blipFill>
          <a:blip r:embed="rId4"/>
          <a:stretch>
            <a:fillRect/>
          </a:stretch>
        </p:blipFill>
        <p:spPr>
          <a:xfrm>
            <a:off x="3251840" y="663199"/>
            <a:ext cx="1465424" cy="2206367"/>
          </a:xfrm>
          <a:prstGeom prst="rect">
            <a:avLst/>
          </a:prstGeom>
        </p:spPr>
      </p:pic>
      <p:pic>
        <p:nvPicPr>
          <p:cNvPr id="7" name="Picture 6"/>
          <p:cNvPicPr>
            <a:picLocks noChangeAspect="1"/>
          </p:cNvPicPr>
          <p:nvPr/>
        </p:nvPicPr>
        <p:blipFill>
          <a:blip r:embed="rId5"/>
          <a:stretch>
            <a:fillRect/>
          </a:stretch>
        </p:blipFill>
        <p:spPr>
          <a:xfrm>
            <a:off x="2135302" y="2385182"/>
            <a:ext cx="1627998" cy="1627998"/>
          </a:xfrm>
          <a:prstGeom prst="rect">
            <a:avLst/>
          </a:prstGeom>
        </p:spPr>
      </p:pic>
      <p:pic>
        <p:nvPicPr>
          <p:cNvPr id="8" name="Picture 7"/>
          <p:cNvPicPr>
            <a:picLocks noChangeAspect="1"/>
          </p:cNvPicPr>
          <p:nvPr/>
        </p:nvPicPr>
        <p:blipFill>
          <a:blip r:embed="rId6"/>
          <a:stretch>
            <a:fillRect/>
          </a:stretch>
        </p:blipFill>
        <p:spPr>
          <a:xfrm>
            <a:off x="6364330" y="2451334"/>
            <a:ext cx="1241516" cy="1655355"/>
          </a:xfrm>
          <a:prstGeom prst="rect">
            <a:avLst/>
          </a:prstGeom>
        </p:spPr>
      </p:pic>
      <p:pic>
        <p:nvPicPr>
          <p:cNvPr id="9" name="Picture 8"/>
          <p:cNvPicPr>
            <a:picLocks noChangeAspect="1"/>
          </p:cNvPicPr>
          <p:nvPr/>
        </p:nvPicPr>
        <p:blipFill>
          <a:blip r:embed="rId7"/>
          <a:stretch>
            <a:fillRect/>
          </a:stretch>
        </p:blipFill>
        <p:spPr>
          <a:xfrm>
            <a:off x="1287162" y="3470132"/>
            <a:ext cx="1449860" cy="1449860"/>
          </a:xfrm>
          <a:prstGeom prst="rect">
            <a:avLst/>
          </a:prstGeom>
        </p:spPr>
      </p:pic>
      <p:pic>
        <p:nvPicPr>
          <p:cNvPr id="11" name="Picture 10"/>
          <p:cNvPicPr>
            <a:picLocks noChangeAspect="1"/>
          </p:cNvPicPr>
          <p:nvPr/>
        </p:nvPicPr>
        <p:blipFill>
          <a:blip r:embed="rId8"/>
          <a:stretch>
            <a:fillRect/>
          </a:stretch>
        </p:blipFill>
        <p:spPr>
          <a:xfrm>
            <a:off x="5700069" y="3699707"/>
            <a:ext cx="1129002" cy="1129002"/>
          </a:xfrm>
          <a:prstGeom prst="rect">
            <a:avLst/>
          </a:prstGeom>
        </p:spPr>
      </p:pic>
      <p:pic>
        <p:nvPicPr>
          <p:cNvPr id="12" name="Picture 11"/>
          <p:cNvPicPr>
            <a:picLocks noChangeAspect="1"/>
          </p:cNvPicPr>
          <p:nvPr/>
        </p:nvPicPr>
        <p:blipFill>
          <a:blip r:embed="rId9"/>
          <a:stretch>
            <a:fillRect/>
          </a:stretch>
        </p:blipFill>
        <p:spPr>
          <a:xfrm>
            <a:off x="4943763" y="961352"/>
            <a:ext cx="1167713" cy="1167713"/>
          </a:xfrm>
          <a:prstGeom prst="rect">
            <a:avLst/>
          </a:prstGeom>
        </p:spPr>
      </p:pic>
      <p:pic>
        <p:nvPicPr>
          <p:cNvPr id="13" name="Picture 12"/>
          <p:cNvPicPr>
            <a:picLocks noChangeAspect="1"/>
          </p:cNvPicPr>
          <p:nvPr/>
        </p:nvPicPr>
        <p:blipFill>
          <a:blip r:embed="rId10"/>
          <a:stretch>
            <a:fillRect/>
          </a:stretch>
        </p:blipFill>
        <p:spPr>
          <a:xfrm>
            <a:off x="3029165" y="3586316"/>
            <a:ext cx="1254726" cy="1254726"/>
          </a:xfrm>
          <a:prstGeom prst="rect">
            <a:avLst/>
          </a:prstGeom>
        </p:spPr>
      </p:pic>
      <p:pic>
        <p:nvPicPr>
          <p:cNvPr id="14" name="Picture 13"/>
          <p:cNvPicPr>
            <a:picLocks noChangeAspect="1"/>
          </p:cNvPicPr>
          <p:nvPr/>
        </p:nvPicPr>
        <p:blipFill>
          <a:blip r:embed="rId11"/>
          <a:stretch>
            <a:fillRect/>
          </a:stretch>
        </p:blipFill>
        <p:spPr>
          <a:xfrm>
            <a:off x="5110600" y="2257474"/>
            <a:ext cx="1357175" cy="1357175"/>
          </a:xfrm>
          <a:prstGeom prst="rect">
            <a:avLst/>
          </a:prstGeom>
        </p:spPr>
      </p:pic>
      <p:pic>
        <p:nvPicPr>
          <p:cNvPr id="15" name="Picture 14"/>
          <p:cNvPicPr>
            <a:picLocks noChangeAspect="1"/>
          </p:cNvPicPr>
          <p:nvPr/>
        </p:nvPicPr>
        <p:blipFill>
          <a:blip r:embed="rId12"/>
          <a:stretch>
            <a:fillRect/>
          </a:stretch>
        </p:blipFill>
        <p:spPr>
          <a:xfrm>
            <a:off x="4156635" y="2642599"/>
            <a:ext cx="811999" cy="1009949"/>
          </a:xfrm>
          <a:prstGeom prst="rect">
            <a:avLst/>
          </a:prstGeom>
        </p:spPr>
      </p:pic>
      <p:pic>
        <p:nvPicPr>
          <p:cNvPr id="16" name="Picture 15"/>
          <p:cNvPicPr>
            <a:picLocks noChangeAspect="1"/>
          </p:cNvPicPr>
          <p:nvPr/>
        </p:nvPicPr>
        <p:blipFill>
          <a:blip r:embed="rId13"/>
          <a:stretch>
            <a:fillRect/>
          </a:stretch>
        </p:blipFill>
        <p:spPr>
          <a:xfrm>
            <a:off x="4788925" y="2180187"/>
            <a:ext cx="672260" cy="792759"/>
          </a:xfrm>
          <a:prstGeom prst="rect">
            <a:avLst/>
          </a:prstGeom>
        </p:spPr>
      </p:pic>
      <p:pic>
        <p:nvPicPr>
          <p:cNvPr id="10" name="Picture 9"/>
          <p:cNvPicPr>
            <a:picLocks noChangeAspect="1"/>
          </p:cNvPicPr>
          <p:nvPr/>
        </p:nvPicPr>
        <p:blipFill>
          <a:blip r:embed="rId14"/>
          <a:stretch>
            <a:fillRect/>
          </a:stretch>
        </p:blipFill>
        <p:spPr>
          <a:xfrm>
            <a:off x="4364359" y="3470132"/>
            <a:ext cx="1255241" cy="1255241"/>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p>
          <a:p>
            <a:pPr lvl="1"/>
            <a:r>
              <a:rPr lang="en-US" dirty="0" smtClean="0"/>
              <a:t>Connection with </a:t>
            </a:r>
            <a:r>
              <a:rPr lang="en-US" dirty="0" err="1" smtClean="0"/>
              <a:t>LiquidHaskell</a:t>
            </a:r>
            <a:r>
              <a:rPr lang="en-US" dirty="0" smtClean="0"/>
              <a:t>?</a:t>
            </a:r>
          </a:p>
        </p:txBody>
      </p:sp>
    </p:spTree>
    <p:extLst>
      <p:ext uri="{BB962C8B-B14F-4D97-AF65-F5344CB8AC3E}">
        <p14:creationId xmlns:p14="http://schemas.microsoft.com/office/powerpoint/2010/main" val="1620831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 the benefits of studying dependent types in the context of the Haskell ecosystem</a:t>
            </a:r>
            <a:br>
              <a:rPr lang="en-US" dirty="0" smtClean="0"/>
            </a:br>
            <a:r>
              <a:rPr lang="en-US" dirty="0" smtClean="0"/>
              <a:t>(Haskell-specific features, different design space, industrial-strength compiler, ready-made user base, awesome collaborators)</a:t>
            </a:r>
          </a:p>
        </p:txBody>
      </p:sp>
    </p:spTree>
    <p:extLst>
      <p:ext uri="{BB962C8B-B14F-4D97-AF65-F5344CB8AC3E}">
        <p14:creationId xmlns:p14="http://schemas.microsoft.com/office/powerpoint/2010/main" val="77137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3" name="Content Placeholder 2"/>
          <p:cNvSpPr>
            <a:spLocks noGrp="1"/>
          </p:cNvSpPr>
          <p:nvPr>
            <p:ph idx="1"/>
          </p:nvPr>
        </p:nvSpPr>
        <p:spPr>
          <a:xfrm>
            <a:off x="689549" y="1123950"/>
            <a:ext cx="6968552" cy="3698553"/>
          </a:xfrm>
          <a:noFill/>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b="1" dirty="0">
                <a:solidFill>
                  <a:schemeClr val="accent3"/>
                </a:solidFill>
                <a:latin typeface="Consolas"/>
                <a:ea typeface="Osaka"/>
                <a:cs typeface="Consolas"/>
              </a:rPr>
              <a:t>data</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Occ</a:t>
            </a:r>
            <a:r>
              <a:rPr lang="en-US" sz="1500" b="1" dirty="0">
                <a:solidFill>
                  <a:schemeClr val="accent4"/>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Once</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Opt</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Many</a:t>
            </a:r>
          </a:p>
          <a:p>
            <a:pPr>
              <a:buNone/>
            </a:pPr>
            <a:r>
              <a:rPr lang="en-US" sz="1500" b="1" dirty="0">
                <a:solidFill>
                  <a:schemeClr val="accent3"/>
                </a:solidFill>
                <a:latin typeface="Consolas"/>
                <a:ea typeface="Osaka"/>
                <a:cs typeface="Consolas"/>
              </a:rPr>
              <a:t>type</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Symbol</a:t>
            </a:r>
            <a:r>
              <a:rPr lang="en-US" sz="1500" b="1" dirty="0" err="1">
                <a:solidFill>
                  <a:schemeClr val="tx1"/>
                </a:solidFill>
                <a:latin typeface="Consolas"/>
                <a:ea typeface="Osaka"/>
                <a:cs typeface="Consolas"/>
              </a:rPr>
              <a:t>,</a:t>
            </a:r>
            <a:r>
              <a:rPr lang="en-US" sz="1500" b="1" dirty="0" err="1">
                <a:solidFill>
                  <a:schemeClr val="accent4"/>
                </a:solidFill>
                <a:latin typeface="Consolas"/>
                <a:ea typeface="Osaka"/>
                <a:cs typeface="Consolas"/>
              </a:rPr>
              <a:t>Occ</a:t>
            </a:r>
            <a:r>
              <a:rPr lang="en-US" sz="1500" b="1" dirty="0">
                <a:solidFill>
                  <a:schemeClr val="tx1"/>
                </a:solidFill>
                <a:latin typeface="Consolas"/>
                <a:ea typeface="Osaka"/>
                <a:cs typeface="Consolas"/>
              </a:rPr>
              <a:t>)]</a:t>
            </a:r>
          </a:p>
          <a:p>
            <a:pPr>
              <a:buNone/>
            </a:pPr>
            <a:endParaRPr lang="en-US" sz="1500" b="1" dirty="0">
              <a:solidFill>
                <a:schemeClr val="tx1"/>
              </a:solidFill>
              <a:latin typeface="Consolas"/>
              <a:ea typeface="Osaka"/>
              <a:cs typeface="Consolas"/>
            </a:endParaRPr>
          </a:p>
          <a:p>
            <a:pPr>
              <a:buNone/>
            </a:pPr>
            <a:r>
              <a:rPr lang="en-US" sz="1500" b="1" dirty="0">
                <a:solidFill>
                  <a:schemeClr val="accent3"/>
                </a:solidFill>
                <a:latin typeface="Consolas"/>
                <a:ea typeface="Osaka"/>
                <a:cs typeface="Consolas"/>
              </a:rPr>
              <a:t>type family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(s1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(s2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accent4"/>
                </a:solidFill>
                <a:latin typeface="Consolas"/>
                <a:ea typeface="Osaka"/>
                <a:cs typeface="Consolas"/>
              </a:rPr>
              <a:t> </a:t>
            </a:r>
            <a:r>
              <a:rPr lang="en-US" sz="1500" b="1" dirty="0">
                <a:solidFill>
                  <a:schemeClr val="accent3"/>
                </a:solidFill>
                <a:latin typeface="Consolas"/>
                <a:ea typeface="Osaka"/>
                <a:cs typeface="Consolas"/>
              </a:rPr>
              <a:t>where</a:t>
            </a:r>
            <a:r>
              <a:rPr lang="en-US" sz="1500" b="1" dirty="0">
                <a:solidFill>
                  <a:schemeClr val="tx1"/>
                </a:solidFill>
                <a:latin typeface="Consolas"/>
                <a:ea typeface="Osaka"/>
                <a:cs typeface="Consolas"/>
              </a:rPr>
              <a:t>    </a:t>
            </a:r>
            <a:r>
              <a:rPr lang="en-US" sz="1500" b="1" dirty="0">
                <a:solidFill>
                  <a:schemeClr val="accent3"/>
                </a:solidFill>
                <a:latin typeface="Consolas"/>
                <a:ea typeface="Osaka"/>
                <a:cs typeface="Consolas"/>
              </a:rPr>
              <a:t>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s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('(n1,o1)</a:t>
            </a:r>
            <a:r>
              <a:rPr lang="en-US" sz="1500" b="1" dirty="0">
                <a:solidFill>
                  <a:schemeClr val="accent3"/>
                </a:solidFill>
                <a:latin typeface="Consolas"/>
                <a:ea typeface="Osaka"/>
                <a:cs typeface="Consolas"/>
              </a:rPr>
              <a:t>:</a:t>
            </a:r>
            <a:r>
              <a:rPr lang="en-US" sz="1500" b="1" dirty="0">
                <a:solidFill>
                  <a:schemeClr val="tx1"/>
                </a:solidFill>
                <a:latin typeface="Consolas"/>
                <a:ea typeface="Osaka"/>
                <a:cs typeface="Consolas"/>
              </a:rPr>
              <a:t>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 n2) ('(n1, </a:t>
            </a:r>
            <a:r>
              <a:rPr lang="en-US" sz="1500" b="1" dirty="0">
                <a:solidFill>
                  <a:schemeClr val="accent4"/>
                </a:solidFill>
                <a:latin typeface="Consolas"/>
                <a:ea typeface="Osaka"/>
                <a:cs typeface="Consolas"/>
              </a:rPr>
              <a:t>'Many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t2)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:&lt;= n2) </a:t>
            </a:r>
          </a:p>
          <a:p>
            <a:pPr>
              <a:buNone/>
            </a:pPr>
            <a:r>
              <a:rPr lang="en-US" sz="1500" b="1" dirty="0">
                <a:solidFill>
                  <a:schemeClr val="tx1"/>
                </a:solidFill>
                <a:latin typeface="Consolas"/>
                <a:ea typeface="Osaka"/>
                <a:cs typeface="Consolas"/>
              </a:rPr>
              <a:t>            ('(n1, o1)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a:t>
            </a:r>
          </a:p>
          <a:p>
            <a:pPr>
              <a:buNone/>
            </a:pPr>
            <a:r>
              <a:rPr lang="en-US" sz="1500" b="1" dirty="0">
                <a:solidFill>
                  <a:schemeClr val="tx1"/>
                </a:solidFill>
                <a:latin typeface="Consolas"/>
                <a:ea typeface="Osaka"/>
                <a:cs typeface="Consolas"/>
              </a:rPr>
              <a:t>            ('(n2, o2)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 </a:t>
            </a:r>
            <a:r>
              <a:rPr lang="en-US" sz="1500" b="1" dirty="0">
                <a:solidFill>
                  <a:schemeClr val="tx1"/>
                </a:solidFill>
                <a:latin typeface="Consolas"/>
                <a:ea typeface="Osaka"/>
                <a:cs typeface="Consolas"/>
              </a:rPr>
              <a:t>('(n1,o1)</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t1) t2)</a:t>
            </a:r>
          </a:p>
          <a:p>
            <a:pPr>
              <a:buNone/>
            </a:pPr>
            <a:endParaRPr lang="en-US" sz="1500" b="1" dirty="0">
              <a:solidFill>
                <a:schemeClr val="tx1"/>
              </a:solidFill>
              <a:latin typeface="Consolas"/>
              <a:ea typeface="Osaka"/>
              <a:cs typeface="Consolas"/>
            </a:endParaRPr>
          </a:p>
        </p:txBody>
      </p:sp>
      <p:sp>
        <p:nvSpPr>
          <p:cNvPr id="9" name="TextBox 8"/>
          <p:cNvSpPr txBox="1"/>
          <p:nvPr/>
        </p:nvSpPr>
        <p:spPr>
          <a:xfrm>
            <a:off x="4919129" y="1123950"/>
            <a:ext cx="2738972" cy="784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Represent maps by lists of pairs, </a:t>
            </a:r>
          </a:p>
          <a:p>
            <a:r>
              <a:rPr lang="en-US" sz="1500" dirty="0">
                <a:latin typeface="Gill Sans Regular" charset="0"/>
              </a:rPr>
              <a:t>ordered by first component </a:t>
            </a:r>
          </a:p>
          <a:p>
            <a:r>
              <a:rPr lang="en-US" sz="1500" dirty="0">
                <a:latin typeface="Gill Sans Regular" charset="0"/>
              </a:rPr>
              <a:t>(name of the capture group)</a:t>
            </a:r>
          </a:p>
        </p:txBody>
      </p:sp>
      <p:sp>
        <p:nvSpPr>
          <p:cNvPr id="5" name="Rectangle 4"/>
          <p:cNvSpPr/>
          <p:nvPr/>
        </p:nvSpPr>
        <p:spPr>
          <a:xfrm>
            <a:off x="2366889" y="3006969"/>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2776611" y="3302391"/>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2110156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5" grpId="1" animBg="1"/>
      <p:bldP spid="8" grpId="0" animBg="1"/>
      <p:bldP spid="8" grpId="1"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2400" dirty="0"/>
              <a:t>Differences</a:t>
            </a:r>
          </a:p>
          <a:p>
            <a:pPr lvl="1"/>
            <a:r>
              <a:rPr lang="en-US" sz="2100" dirty="0"/>
              <a:t>Type functions are arbitrary computation and need not be terminating (cf. Merge)</a:t>
            </a:r>
          </a:p>
          <a:p>
            <a:pPr lvl="1"/>
            <a:r>
              <a:rPr lang="en-US" sz="2100" dirty="0"/>
              <a:t>Backwards compatible with HM type inference (no search &amp; no higher-order unification)</a:t>
            </a:r>
          </a:p>
          <a:p>
            <a:r>
              <a:rPr lang="en-US" sz="2400" dirty="0"/>
              <a:t>What's next for GHC? </a:t>
            </a:r>
          </a:p>
          <a:p>
            <a:pPr lvl="1"/>
            <a:r>
              <a:rPr lang="en-US" sz="2100" dirty="0"/>
              <a:t>Anonymous type-level functions, </a:t>
            </a:r>
          </a:p>
          <a:p>
            <a:pPr lvl="1"/>
            <a:r>
              <a:rPr lang="en-US" sz="2100" dirty="0"/>
              <a:t>More flexibility in higher-order polymorphism, </a:t>
            </a:r>
          </a:p>
          <a:p>
            <a:pPr lvl="1"/>
            <a:r>
              <a:rPr lang="en-US" sz="2100" dirty="0"/>
              <a:t>Uniform syntax for type and term functions</a:t>
            </a:r>
          </a:p>
        </p:txBody>
      </p:sp>
    </p:spTree>
    <p:extLst>
      <p:ext uri="{BB962C8B-B14F-4D97-AF65-F5344CB8AC3E}">
        <p14:creationId xmlns:p14="http://schemas.microsoft.com/office/powerpoint/2010/main" val="268069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indexed types </a:t>
            </a:r>
            <a:endParaRPr lang="en-US" dirty="0"/>
          </a:p>
        </p:txBody>
      </p:sp>
      <p:sp>
        <p:nvSpPr>
          <p:cNvPr id="3" name="Content Placeholder 2"/>
          <p:cNvSpPr>
            <a:spLocks noGrp="1"/>
          </p:cNvSpPr>
          <p:nvPr>
            <p:ph idx="1"/>
          </p:nvPr>
        </p:nvSpPr>
        <p:spPr/>
        <p:txBody>
          <a:bodyPr>
            <a:normAutofit/>
          </a:bodyPr>
          <a:lstStyle/>
          <a:p>
            <a:r>
              <a:rPr lang="en-US" sz="1950" dirty="0"/>
              <a:t>Overloaded access to dictionary</a:t>
            </a:r>
          </a:p>
          <a:p>
            <a:endParaRPr lang="en-US" sz="1950" dirty="0"/>
          </a:p>
          <a:p>
            <a:endParaRPr lang="en-US" sz="1950" dirty="0"/>
          </a:p>
          <a:p>
            <a:r>
              <a:rPr lang="en-US" sz="1950" dirty="0"/>
              <a:t>Compile-time constraint solving guided by a type-level "Find" function, which calculates offset into the dictionary </a:t>
            </a:r>
          </a:p>
          <a:p>
            <a:endParaRPr lang="en-US" sz="1950" dirty="0"/>
          </a:p>
          <a:p>
            <a:endParaRPr lang="en-US" sz="1950" dirty="0"/>
          </a:p>
          <a:p>
            <a:endParaRPr lang="en-US" sz="1950" dirty="0"/>
          </a:p>
          <a:p>
            <a:r>
              <a:rPr lang="en-US" sz="1950" dirty="0"/>
              <a:t>If Find function fails, custom type error is triggered</a:t>
            </a:r>
          </a:p>
        </p:txBody>
      </p:sp>
      <p:sp>
        <p:nvSpPr>
          <p:cNvPr id="4" name="TextBox 3"/>
          <p:cNvSpPr txBox="1"/>
          <p:nvPr/>
        </p:nvSpPr>
        <p:spPr>
          <a:xfrm>
            <a:off x="1599498" y="1548964"/>
            <a:ext cx="5493812" cy="41549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100" b="1" dirty="0" err="1">
                <a:latin typeface="Consolas" charset="0"/>
                <a:ea typeface="Consolas" charset="0"/>
                <a:cs typeface="Consolas" charset="0"/>
              </a:rPr>
              <a:t>getField</a:t>
            </a:r>
            <a:r>
              <a:rPr lang="da-DK" sz="2100" b="1" dirty="0">
                <a:latin typeface="Consolas" charset="0"/>
                <a:ea typeface="Consolas" charset="0"/>
                <a:cs typeface="Consolas" charset="0"/>
              </a:rPr>
              <a:t> :: </a:t>
            </a:r>
            <a:r>
              <a:rPr lang="da-DK" sz="2100" b="1" dirty="0" err="1">
                <a:solidFill>
                  <a:schemeClr val="accent4"/>
                </a:solidFill>
                <a:latin typeface="Consolas" charset="0"/>
                <a:ea typeface="Consolas" charset="0"/>
                <a:cs typeface="Consolas" charset="0"/>
              </a:rPr>
              <a:t>HasField</a:t>
            </a:r>
            <a:r>
              <a:rPr lang="da-DK" sz="2100" b="1" dirty="0">
                <a:latin typeface="Consolas" charset="0"/>
                <a:ea typeface="Consolas" charset="0"/>
                <a:cs typeface="Consolas" charset="0"/>
              </a:rPr>
              <a:t> n r a =&gt; r -&gt; a</a:t>
            </a:r>
            <a:endParaRPr lang="en-US" sz="2100" b="1" dirty="0">
              <a:latin typeface="Consolas" charset="0"/>
              <a:ea typeface="Consolas" charset="0"/>
              <a:cs typeface="Consolas" charset="0"/>
            </a:endParaRPr>
          </a:p>
        </p:txBody>
      </p:sp>
      <p:sp>
        <p:nvSpPr>
          <p:cNvPr id="7" name="TextBox 6"/>
          <p:cNvSpPr txBox="1"/>
          <p:nvPr/>
        </p:nvSpPr>
        <p:spPr>
          <a:xfrm>
            <a:off x="1476430" y="2978598"/>
            <a:ext cx="5918608" cy="854080"/>
          </a:xfrm>
          <a:prstGeom prst="rect">
            <a:avLst/>
          </a:prstGeom>
          <a:noFill/>
          <a:ln>
            <a:solidFill>
              <a:schemeClr val="accent1"/>
            </a:solidFill>
          </a:ln>
        </p:spPr>
        <p:txBody>
          <a:bodyPr wrap="none" rtlCol="0">
            <a:spAutoFit/>
          </a:bodyPr>
          <a:lstStyle/>
          <a:p>
            <a:r>
              <a:rPr lang="en-US" sz="1650" b="1" dirty="0">
                <a:solidFill>
                  <a:schemeClr val="accent3"/>
                </a:solidFill>
                <a:latin typeface="Consolas" charset="0"/>
                <a:ea typeface="Consolas" charset="0"/>
                <a:cs typeface="Consolas" charset="0"/>
              </a:rPr>
              <a:t>instance</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Get</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Find</a:t>
            </a:r>
            <a:r>
              <a:rPr lang="en-US" sz="1650" b="1" dirty="0">
                <a:latin typeface="Consolas" charset="0"/>
                <a:ea typeface="Consolas" charset="0"/>
                <a:cs typeface="Consolas" charset="0"/>
              </a:rPr>
              <a:t> n s :: </a:t>
            </a:r>
            <a:r>
              <a:rPr lang="en-US" sz="1650" b="1" dirty="0">
                <a:solidFill>
                  <a:schemeClr val="accent4"/>
                </a:solidFill>
                <a:latin typeface="Consolas" charset="0"/>
                <a:ea typeface="Consolas" charset="0"/>
                <a:cs typeface="Consolas" charset="0"/>
              </a:rPr>
              <a:t>Index</a:t>
            </a:r>
            <a:r>
              <a:rPr lang="en-US" sz="1650" b="1" dirty="0">
                <a:latin typeface="Consolas" charset="0"/>
                <a:ea typeface="Consolas" charset="0"/>
                <a:cs typeface="Consolas" charset="0"/>
              </a:rPr>
              <a:t> n o s),         </a:t>
            </a:r>
          </a:p>
          <a:p>
            <a:r>
              <a:rPr lang="en-US" sz="1650" b="1" dirty="0">
                <a:latin typeface="Consolas" charset="0"/>
                <a:ea typeface="Consolas" charset="0"/>
                <a:cs typeface="Consolas" charset="0"/>
              </a:rPr>
              <a:t>       a ~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Has</a:t>
            </a:r>
            <a:r>
              <a:rPr lang="en-US" sz="1650" b="1" dirty="0">
                <a:latin typeface="Consolas" charset="0"/>
                <a:ea typeface="Consolas" charset="0"/>
                <a:cs typeface="Consolas" charset="0"/>
              </a:rPr>
              <a:t> n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s) a </a:t>
            </a:r>
            <a:r>
              <a:rPr lang="en-US" sz="1650" b="1" dirty="0">
                <a:solidFill>
                  <a:schemeClr val="accent3"/>
                </a:solidFill>
                <a:latin typeface="Consolas" charset="0"/>
                <a:ea typeface="Consolas" charset="0"/>
                <a:cs typeface="Consolas" charset="0"/>
              </a:rPr>
              <a:t>where</a:t>
            </a:r>
          </a:p>
          <a:p>
            <a:r>
              <a:rPr lang="en-US" sz="1650" b="1" dirty="0">
                <a:solidFill>
                  <a:schemeClr val="accent3"/>
                </a:solidFill>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getField</a:t>
            </a:r>
            <a:r>
              <a:rPr lang="en-US" sz="1650" b="1" dirty="0">
                <a:latin typeface="Consolas" charset="0"/>
                <a:ea typeface="Consolas" charset="0"/>
                <a:cs typeface="Consolas" charset="0"/>
              </a:rPr>
              <a:t> = …</a:t>
            </a:r>
          </a:p>
        </p:txBody>
      </p:sp>
    </p:spTree>
    <p:extLst>
      <p:ext uri="{BB962C8B-B14F-4D97-AF65-F5344CB8AC3E}">
        <p14:creationId xmlns:p14="http://schemas.microsoft.com/office/powerpoint/2010/main" val="1008372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1614488" y="772649"/>
            <a:ext cx="5915025" cy="3268295"/>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 </a:t>
            </a:r>
            <a:r>
              <a:rPr lang="en-US" sz="1650" b="1" dirty="0" err="1">
                <a:solidFill>
                  <a:schemeClr val="accent4"/>
                </a:solidFill>
                <a:latin typeface="Consolas" charset="0"/>
                <a:ea typeface="Consolas" charset="0"/>
                <a:cs typeface="Consolas" charset="0"/>
              </a:rPr>
              <a:t>Dict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SM </a:t>
            </a:r>
            <a:r>
              <a:rPr lang="en-US" sz="1650" b="1" dirty="0">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r>
              <a:rPr lang="en-US" sz="1650" b="1" dirty="0">
                <a:solidFill>
                  <a:schemeClr val="accent4"/>
                </a:solidFill>
                <a:latin typeface="Consolas" charset="0"/>
                <a:ea typeface="Consolas" charset="0"/>
                <a:cs typeface="Consolas" charset="0"/>
              </a:rPr>
              <a:t>:</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'['("b", </a:t>
            </a:r>
            <a:r>
              <a:rPr lang="fr-FR" sz="1650" b="1" dirty="0">
                <a:solidFill>
                  <a:schemeClr val="accent4"/>
                </a:solidFill>
                <a:latin typeface="Consolas" charset="0"/>
                <a:ea typeface="Consolas" charset="0"/>
                <a:cs typeface="Consolas" charset="0"/>
              </a:rPr>
              <a:t>Once</a:t>
            </a:r>
            <a:r>
              <a:rPr lang="fr-FR" sz="1650" b="1" dirty="0">
                <a:solidFill>
                  <a:schemeClr val="tx1"/>
                </a:solidFill>
                <a:latin typeface="Consolas" charset="0"/>
                <a:ea typeface="Consolas" charset="0"/>
                <a:cs typeface="Consolas" charset="0"/>
              </a:rPr>
              <a:t>),'("d", </a:t>
            </a:r>
            <a:r>
              <a:rPr lang="fr-FR" sz="1650" b="1" dirty="0" err="1">
                <a:solidFill>
                  <a:schemeClr val="accent4"/>
                </a:solidFill>
                <a:latin typeface="Consolas" charset="0"/>
                <a:ea typeface="Consolas" charset="0"/>
                <a:cs typeface="Consolas" charset="0"/>
              </a:rPr>
              <a:t>Many</a:t>
            </a:r>
            <a:r>
              <a:rPr lang="fr-FR" sz="1650" b="1" dirty="0">
                <a:solidFill>
                  <a:schemeClr val="tx1"/>
                </a:solidFill>
                <a:latin typeface="Consolas" charset="0"/>
                <a:ea typeface="Consolas" charset="0"/>
                <a:cs typeface="Consolas" charset="0"/>
              </a:rPr>
              <a:t>),'("e", </a:t>
            </a:r>
            <a:r>
              <a:rPr lang="fr-FR" sz="1650" b="1" dirty="0" err="1">
                <a:solidFill>
                  <a:schemeClr val="accent4"/>
                </a:solidFill>
                <a:latin typeface="Consolas" charset="0"/>
                <a:ea typeface="Consolas" charset="0"/>
                <a:cs typeface="Consolas" charset="0"/>
              </a:rPr>
              <a:t>Opt</a:t>
            </a:r>
            <a:r>
              <a:rPr lang="fr-FR" sz="1650" b="1" dirty="0">
                <a:solidFill>
                  <a:schemeClr val="tx1"/>
                </a:solidFill>
                <a:latin typeface="Consolas" charset="0"/>
                <a:ea typeface="Consolas" charset="0"/>
                <a:cs typeface="Consolas" charset="0"/>
              </a:rPr>
              <a:t>)]</a:t>
            </a:r>
            <a:endParaRPr lang="en-US" sz="1650" b="1" dirty="0">
              <a:solidFill>
                <a:schemeClr val="tx1"/>
              </a:solidFill>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dth</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p>
          <a:p>
            <a:pPr marL="0" indent="0">
              <a:buNone/>
            </a:pP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Just</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hs</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 Nil</a:t>
            </a:r>
          </a:p>
        </p:txBody>
      </p:sp>
      <p:sp>
        <p:nvSpPr>
          <p:cNvPr id="5" name="Content Placeholder 2"/>
          <p:cNvSpPr txBox="1">
            <a:spLocks/>
          </p:cNvSpPr>
          <p:nvPr/>
        </p:nvSpPr>
        <p:spPr>
          <a:xfrm>
            <a:off x="1614488" y="4040944"/>
            <a:ext cx="5915025" cy="696350"/>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latin typeface="Consolas" charset="0"/>
                <a:ea typeface="Consolas" charset="0"/>
                <a:cs typeface="Consolas" charset="0"/>
              </a:rPr>
              <a:t>&gt; show d </a:t>
            </a:r>
          </a:p>
          <a:p>
            <a:pPr marL="0" indent="0">
              <a:buNone/>
            </a:pPr>
            <a:r>
              <a:rPr lang="en-US" sz="1650" b="1" dirty="0">
                <a:latin typeface="Consolas" charset="0"/>
                <a:ea typeface="Consolas" charset="0"/>
                <a:cs typeface="Consolas" charset="0"/>
              </a:rPr>
              <a:t>{b="</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",d=["</a:t>
            </a:r>
            <a:r>
              <a:rPr lang="en-US" sz="1650" b="1" dirty="0" err="1">
                <a:latin typeface="Consolas" charset="0"/>
                <a:ea typeface="Consolas" charset="0"/>
                <a:cs typeface="Consolas" charset="0"/>
              </a:rPr>
              <a:t>dth</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"],e=Just ".</a:t>
            </a:r>
            <a:r>
              <a:rPr lang="en-US" sz="1650" b="1" dirty="0" err="1">
                <a:latin typeface="Consolas" charset="0"/>
                <a:ea typeface="Consolas" charset="0"/>
                <a:cs typeface="Consolas" charset="0"/>
              </a:rPr>
              <a:t>hs</a:t>
            </a:r>
            <a:r>
              <a:rPr lang="en-US" sz="1650" b="1" dirty="0">
                <a:latin typeface="Consolas" charset="0"/>
                <a:ea typeface="Consolas" charset="0"/>
                <a:cs typeface="Consolas" charset="0"/>
              </a:rPr>
              <a:t>"}</a:t>
            </a:r>
          </a:p>
        </p:txBody>
      </p:sp>
    </p:spTree>
    <p:extLst>
      <p:ext uri="{BB962C8B-B14F-4D97-AF65-F5344CB8AC3E}">
        <p14:creationId xmlns:p14="http://schemas.microsoft.com/office/powerpoint/2010/main" val="180482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1614488" y="858946"/>
            <a:ext cx="5915025" cy="3939959"/>
          </a:xfrm>
        </p:spPr>
        <p:txBody>
          <a:bodyPr>
            <a:normAutofit fontScale="77500" lnSpcReduction="2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singletons 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next? </a:t>
            </a:r>
            <a:r>
              <a:rPr lang="en-US" dirty="0"/>
              <a:t>Richard </a:t>
            </a:r>
            <a:r>
              <a:rPr lang="en-US" dirty="0" smtClean="0"/>
              <a:t>Eisenberg 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3113193" y="1149959"/>
            <a:ext cx="2642070" cy="34624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50" b="1" dirty="0">
                <a:latin typeface="Consolas" charset="0"/>
                <a:ea typeface="Consolas" charset="0"/>
                <a:cs typeface="Consolas" charset="0"/>
              </a:rPr>
              <a:t>type </a:t>
            </a:r>
            <a:r>
              <a:rPr lang="en-US" sz="1650" b="1" dirty="0">
                <a:solidFill>
                  <a:schemeClr val="accent4"/>
                </a:solidFill>
                <a:latin typeface="Consolas" charset="0"/>
                <a:ea typeface="Consolas" charset="0"/>
                <a:cs typeface="Consolas" charset="0"/>
              </a:rPr>
              <a:t>Sing</a:t>
            </a:r>
            <a:r>
              <a:rPr lang="en-US" sz="1650" b="1" dirty="0">
                <a:latin typeface="Consolas" charset="0"/>
                <a:ea typeface="Consolas" charset="0"/>
                <a:cs typeface="Consolas" charset="0"/>
              </a:rPr>
              <a:t> (a :: k) … </a:t>
            </a:r>
          </a:p>
        </p:txBody>
      </p:sp>
      <p:sp>
        <p:nvSpPr>
          <p:cNvPr id="5" name="TextBox 4"/>
          <p:cNvSpPr txBox="1"/>
          <p:nvPr/>
        </p:nvSpPr>
        <p:spPr>
          <a:xfrm>
            <a:off x="1771885" y="1868433"/>
            <a:ext cx="5915025" cy="1976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lnSpc>
                <a:spcPct val="90000"/>
              </a:lnSpc>
              <a:spcBef>
                <a:spcPts val="750"/>
              </a:spcBef>
            </a:pPr>
            <a:r>
              <a:rPr lang="en-US" sz="1650" b="1" dirty="0">
                <a:solidFill>
                  <a:schemeClr val="accent3"/>
                </a:solidFill>
                <a:latin typeface="Consolas" charset="0"/>
                <a:ea typeface="Consolas" charset="0"/>
                <a:cs typeface="Consolas" charset="0"/>
              </a:rPr>
              <a:t>class</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(a :: k) </a:t>
            </a:r>
            <a:r>
              <a:rPr lang="en-US" sz="1650" b="1" dirty="0">
                <a:solidFill>
                  <a:schemeClr val="accent3"/>
                </a:solidFill>
                <a:latin typeface="Consolas" charset="0"/>
                <a:ea typeface="Consolas" charset="0"/>
                <a:cs typeface="Consolas" charset="0"/>
              </a:rPr>
              <a:t>where</a:t>
            </a:r>
          </a:p>
          <a:p>
            <a:pPr defTabSz="685800">
              <a:lnSpc>
                <a:spcPct val="90000"/>
              </a:lnSpc>
              <a:spcBef>
                <a:spcPts val="750"/>
              </a:spcBef>
            </a:pPr>
            <a:r>
              <a:rPr lang="en-US" sz="1650" b="1" dirty="0">
                <a:solidFill>
                  <a:prstClr val="black"/>
                </a:solidFill>
                <a:latin typeface="Consolas" charset="0"/>
                <a:ea typeface="Consolas" charset="0"/>
                <a:cs typeface="Consolas" charset="0"/>
              </a:rPr>
              <a:t>   sing :: </a:t>
            </a:r>
            <a:r>
              <a:rPr lang="en-US" sz="1650" b="1" dirty="0">
                <a:solidFill>
                  <a:schemeClr val="accent4"/>
                </a:solidFill>
                <a:latin typeface="Consolas" charset="0"/>
                <a:ea typeface="Consolas" charset="0"/>
                <a:cs typeface="Consolas" charset="0"/>
              </a:rPr>
              <a:t>Sing</a:t>
            </a:r>
            <a:r>
              <a:rPr lang="en-US" sz="1650" b="1" dirty="0">
                <a:solidFill>
                  <a:prstClr val="black"/>
                </a:solidFill>
                <a:latin typeface="Consolas" charset="0"/>
                <a:ea typeface="Consolas" charset="0"/>
                <a:cs typeface="Consolas" charset="0"/>
              </a:rPr>
              <a:t> a</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n,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solidFill>
                  <a:prstClr val="black"/>
                </a:solidFill>
                <a:latin typeface="Consolas" charset="0"/>
                <a:ea typeface="Consolas" charset="0"/>
                <a:cs typeface="Consolas" charset="0"/>
              </a:rPr>
              <a:t> (</a:t>
            </a:r>
            <a:r>
              <a:rPr lang="en-US" sz="1650" b="1" dirty="0" err="1">
                <a:solidFill>
                  <a:prstClr val="black"/>
                </a:solidFill>
                <a:latin typeface="Consolas" charset="0"/>
                <a:ea typeface="Consolas" charset="0"/>
                <a:cs typeface="Consolas" charset="0"/>
              </a:rPr>
              <a:t>n,o</a:t>
            </a:r>
            <a:r>
              <a:rPr lang="en-US" sz="1650" b="1" dirty="0">
                <a:solidFill>
                  <a:prstClr val="black"/>
                </a:solidFill>
                <a:latin typeface="Consolas" charset="0"/>
                <a:ea typeface="Consolas" charset="0"/>
                <a:cs typeface="Consolas" charset="0"/>
              </a:rPr>
              <a:t>))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r>
              <a:rPr lang="en-US" sz="1650" b="1" dirty="0">
                <a:solidFill>
                  <a:prstClr val="black"/>
                </a:solidFill>
                <a:latin typeface="Consolas" charset="0"/>
                <a:ea typeface="Consolas" charset="0"/>
                <a:cs typeface="Consolas" charset="0"/>
              </a:rPr>
              <a:t>show = </a:t>
            </a:r>
            <a:r>
              <a:rPr lang="en-US" sz="1650" b="1" dirty="0" err="1">
                <a:solidFill>
                  <a:prstClr val="black"/>
                </a:solidFill>
                <a:latin typeface="Consolas" charset="0"/>
                <a:ea typeface="Consolas" charset="0"/>
                <a:cs typeface="Consolas" charset="0"/>
              </a:rPr>
              <a:t>showEntry</a:t>
            </a:r>
            <a:r>
              <a:rPr lang="en-US" sz="1650" b="1" dirty="0">
                <a:solidFill>
                  <a:prstClr val="black"/>
                </a:solidFill>
                <a:latin typeface="Consolas" charset="0"/>
                <a:ea typeface="Consolas" charset="0"/>
                <a:cs typeface="Consolas" charset="0"/>
              </a:rPr>
              <a:t> sing sing</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a:t>
            </a:r>
            <a:r>
              <a:rPr lang="en-US" sz="1650" b="1" dirty="0">
                <a:solidFill>
                  <a:prstClr val="black"/>
                </a:solidFill>
                <a:latin typeface="Consolas" charset="0"/>
                <a:ea typeface="Consolas" charset="0"/>
                <a:cs typeface="Consolas" charset="0"/>
              </a:rPr>
              <a:t> show = </a:t>
            </a:r>
            <a:r>
              <a:rPr lang="en-US" sz="1650" b="1" dirty="0" err="1">
                <a:solidFill>
                  <a:prstClr val="black"/>
                </a:solidFill>
                <a:latin typeface="Consolas" charset="0"/>
                <a:ea typeface="Consolas" charset="0"/>
                <a:cs typeface="Consolas" charset="0"/>
              </a:rPr>
              <a:t>showDict</a:t>
            </a:r>
            <a:r>
              <a:rPr lang="en-US" sz="1650" b="1" dirty="0">
                <a:solidFill>
                  <a:prstClr val="black"/>
                </a:solidFill>
                <a:latin typeface="Consolas" charset="0"/>
                <a:ea typeface="Consolas" charset="0"/>
                <a:cs typeface="Consolas" charset="0"/>
              </a:rPr>
              <a:t> sing</a:t>
            </a:r>
            <a:endParaRPr lang="en-US" sz="1650" dirty="0">
              <a:latin typeface="Gill Sans Regular" charset="0"/>
            </a:endParaRPr>
          </a:p>
        </p:txBody>
      </p:sp>
    </p:spTree>
    <p:extLst>
      <p:ext uri="{BB962C8B-B14F-4D97-AF65-F5344CB8AC3E}">
        <p14:creationId xmlns:p14="http://schemas.microsoft.com/office/powerpoint/2010/main" val="1843336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57338" y="689181"/>
            <a:ext cx="5915025" cy="2139553"/>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1610916" y="3059724"/>
            <a:ext cx="5416990" cy="1994096"/>
          </a:xfrm>
        </p:spPr>
        <p:txBody>
          <a:bodyPr>
            <a:noAutofit/>
          </a:bodyPr>
          <a:lstStyle/>
          <a:p>
            <a:pPr marL="0" lvl="1">
              <a:spcBef>
                <a:spcPts val="750"/>
              </a:spcBef>
            </a:pPr>
            <a:r>
              <a:rPr lang="en-US" sz="1800" dirty="0">
                <a:solidFill>
                  <a:schemeClr val="tx1"/>
                </a:solidFill>
                <a:latin typeface="Consolas"/>
                <a:ea typeface="Osaka"/>
                <a:cs typeface="Consolas"/>
              </a:rPr>
              <a:t>match r w = extract (</a:t>
            </a:r>
            <a:r>
              <a:rPr lang="en-US" sz="1800" dirty="0" err="1">
                <a:solidFill>
                  <a:schemeClr val="tx1"/>
                </a:solidFill>
                <a:latin typeface="Consolas"/>
                <a:ea typeface="Osaka"/>
                <a:cs typeface="Consolas"/>
              </a:rPr>
              <a:t>foldl</a:t>
            </a:r>
            <a:r>
              <a:rPr lang="en-US" sz="1800" dirty="0">
                <a:solidFill>
                  <a:schemeClr val="tx1"/>
                </a:solidFill>
                <a:latin typeface="Consolas"/>
                <a:ea typeface="Osaka"/>
                <a:cs typeface="Consolas"/>
              </a:rPr>
              <a:t>' </a:t>
            </a:r>
            <a:r>
              <a:rPr lang="en-US" sz="1800" dirty="0" err="1">
                <a:solidFill>
                  <a:schemeClr val="tx1"/>
                </a:solidFill>
                <a:latin typeface="Consolas"/>
                <a:ea typeface="Osaka"/>
                <a:cs typeface="Consolas"/>
              </a:rPr>
              <a:t>deriv</a:t>
            </a:r>
            <a:r>
              <a:rPr lang="en-US" sz="1800" dirty="0">
                <a:solidFill>
                  <a:schemeClr val="tx1"/>
                </a:solidFill>
                <a:latin typeface="Consolas"/>
                <a:ea typeface="Osaka"/>
                <a:cs typeface="Consolas"/>
              </a:rPr>
              <a:t> r w)</a:t>
            </a:r>
          </a:p>
          <a:p>
            <a:pPr marL="0" lvl="1">
              <a:spcBef>
                <a:spcPts val="750"/>
              </a:spcBef>
            </a:pPr>
            <a:endParaRPr lang="en-US" dirty="0" smtClean="0"/>
          </a:p>
          <a:p>
            <a:pPr marL="0" lvl="1">
              <a:spcBef>
                <a:spcPts val="75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p>
        </p:txBody>
      </p:sp>
    </p:spTree>
    <p:extLst>
      <p:ext uri="{BB962C8B-B14F-4D97-AF65-F5344CB8AC3E}">
        <p14:creationId xmlns:p14="http://schemas.microsoft.com/office/powerpoint/2010/main" val="1963713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Regular expression capture groups</a:t>
            </a:r>
            <a:endParaRPr lang="en-US" dirty="0"/>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grpSp>
        <p:nvGrpSpPr>
          <p:cNvPr id="9" name="Group 8"/>
          <p:cNvGrpSpPr/>
          <p:nvPr/>
        </p:nvGrpSpPr>
        <p:grpSpPr>
          <a:xfrm>
            <a:off x="1210319" y="1594072"/>
            <a:ext cx="3072313" cy="1248102"/>
            <a:chOff x="1210319" y="1594072"/>
            <a:chExt cx="3072313" cy="1248102"/>
          </a:xfrm>
        </p:grpSpPr>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19" y="2506198"/>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14" name="Group 13"/>
          <p:cNvGrpSpPr/>
          <p:nvPr/>
        </p:nvGrpSpPr>
        <p:grpSpPr>
          <a:xfrm>
            <a:off x="1210319" y="1594072"/>
            <a:ext cx="3551666" cy="1640800"/>
            <a:chOff x="1210319" y="1594072"/>
            <a:chExt cx="3551666" cy="1640800"/>
          </a:xfrm>
        </p:grpSpPr>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898895"/>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6" name="Group 5"/>
          <p:cNvGrpSpPr/>
          <p:nvPr/>
        </p:nvGrpSpPr>
        <p:grpSpPr>
          <a:xfrm>
            <a:off x="1210319" y="1594072"/>
            <a:ext cx="2337185" cy="2026678"/>
            <a:chOff x="1210319" y="1594072"/>
            <a:chExt cx="2337185" cy="2026678"/>
          </a:xfrm>
        </p:grpSpPr>
        <p:sp>
          <p:nvSpPr>
            <p:cNvPr id="7" name="Rectangle 6"/>
            <p:cNvSpPr/>
            <p:nvPr/>
          </p:nvSpPr>
          <p:spPr>
            <a:xfrm>
              <a:off x="1210320" y="1594072"/>
              <a:ext cx="508424"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2" name="Rectangle 11"/>
            <p:cNvSpPr/>
            <p:nvPr/>
          </p:nvSpPr>
          <p:spPr>
            <a:xfrm>
              <a:off x="1905313" y="1594072"/>
              <a:ext cx="990086"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3" name="Rectangle 12"/>
            <p:cNvSpPr/>
            <p:nvPr/>
          </p:nvSpPr>
          <p:spPr>
            <a:xfrm>
              <a:off x="1210319" y="3284773"/>
              <a:ext cx="2337185" cy="3359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grpSp>
      <p:sp>
        <p:nvSpPr>
          <p:cNvPr id="3" name="Content Placeholder 2"/>
          <p:cNvSpPr>
            <a:spLocks noGrp="1"/>
          </p:cNvSpPr>
          <p:nvPr>
            <p:ph idx="1"/>
          </p:nvPr>
        </p:nvSpPr>
        <p:spPr>
          <a:xfrm>
            <a:off x="651135" y="1122096"/>
            <a:ext cx="8040788" cy="3521554"/>
          </a:xfrm>
        </p:spPr>
        <p:txBody>
          <a:bodyPr>
            <a:normAutofit/>
          </a:bodyPr>
          <a:lstStyle/>
          <a:p>
            <a:r>
              <a:rPr lang="en-US" dirty="0"/>
              <a:t>Use </a:t>
            </a:r>
            <a:r>
              <a:rPr lang="en-US" dirty="0" err="1" smtClean="0"/>
              <a:t>regexps</a:t>
            </a:r>
            <a:r>
              <a:rPr lang="en-US" dirty="0" smtClean="0"/>
              <a:t> to </a:t>
            </a:r>
            <a:r>
              <a:rPr lang="en-US" dirty="0" smtClean="0"/>
              <a:t>recognize and parse </a:t>
            </a:r>
            <a:r>
              <a:rPr lang="en-US" dirty="0"/>
              <a:t>a file </a:t>
            </a:r>
            <a:r>
              <a:rPr lang="en-US" dirty="0" smtClean="0"/>
              <a:t>path</a:t>
            </a:r>
            <a:endParaRPr lang="en-US" dirty="0"/>
          </a:p>
          <a:p>
            <a:pPr marL="0" indent="0">
              <a:buNone/>
            </a:pP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dth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regexp</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Example.hs</a:t>
            </a:r>
            <a:r>
              <a:rPr lang="en-US" sz="2400" dirty="0" smtClean="0">
                <a:latin typeface="Consolas" charset="0"/>
                <a:ea typeface="Consolas" charset="0"/>
                <a:cs typeface="Consolas" charset="0"/>
              </a:rPr>
              <a:t>"</a:t>
            </a:r>
          </a:p>
          <a:p>
            <a:r>
              <a:rPr lang="en-US" dirty="0"/>
              <a:t>Return captured results in a </a:t>
            </a:r>
            <a:r>
              <a:rPr lang="en-US" dirty="0" smtClean="0"/>
              <a:t>dictionary</a:t>
            </a:r>
            <a:endParaRPr lang="en-US" dirty="0">
              <a:latin typeface="Consolas" charset="0"/>
              <a:ea typeface="Consolas" charset="0"/>
              <a:cs typeface="Consolas" charset="0"/>
            </a:endParaRPr>
          </a:p>
          <a:p>
            <a:pPr marL="471488" lvl="1" indent="-128588">
              <a:buFontTx/>
              <a:buChar char="-"/>
            </a:pPr>
            <a:r>
              <a:rPr lang="en-US" dirty="0" err="1" smtClean="0"/>
              <a:t>Basename</a:t>
            </a:r>
            <a:r>
              <a:rPr lang="en-US" dirty="0" smtClean="0">
                <a:latin typeface="Consolas" charset="0"/>
                <a:ea typeface="Consolas" charset="0"/>
                <a:cs typeface="Consolas" charset="0"/>
              </a:rPr>
              <a:t> "Example"</a:t>
            </a:r>
          </a:p>
          <a:p>
            <a:pPr marL="471488" lvl="1" indent="-128588">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471488" lvl="1" indent="-128588">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p>
          <a:p>
            <a:r>
              <a:rPr lang="en-US" dirty="0" smtClean="0"/>
              <a:t>Challenge</a:t>
            </a:r>
            <a:r>
              <a:rPr lang="en-US" dirty="0"/>
              <a:t>: Type system </a:t>
            </a:r>
            <a:r>
              <a:rPr lang="en-US" dirty="0" smtClean="0"/>
              <a:t>verifies dictionary access</a:t>
            </a:r>
            <a:endParaRPr lang="en-US" dirty="0"/>
          </a:p>
          <a:p>
            <a:endParaRPr lang="en-US" dirty="0"/>
          </a:p>
          <a:p>
            <a:pPr lvl="1">
              <a:buNone/>
            </a:pPr>
            <a:endParaRPr lang="en-US"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10" name="Rectangle 9"/>
          <p:cNvSpPr/>
          <p:nvPr/>
        </p:nvSpPr>
        <p:spPr>
          <a:xfrm>
            <a:off x="2788920" y="1540413"/>
            <a:ext cx="1487659"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3166990" y="2828926"/>
            <a:ext cx="1193996"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Content Placeholder 2"/>
          <p:cNvSpPr txBox="1">
            <a:spLocks/>
          </p:cNvSpPr>
          <p:nvPr/>
        </p:nvSpPr>
        <p:spPr>
          <a:xfrm>
            <a:off x="1610093" y="886210"/>
            <a:ext cx="5915025" cy="3895055"/>
          </a:xfrm>
          <a:prstGeom prst="rect">
            <a:avLst/>
          </a:prstGeom>
          <a:noFill/>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SM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endParaRPr lang="en-US" sz="1650" b="1" dirty="0"/>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type</a:t>
            </a:r>
            <a:r>
              <a:rPr lang="en-US" sz="1650" b="1" dirty="0">
                <a:latin typeface="Consolas" charset="0"/>
                <a:ea typeface="Consolas" charset="0"/>
                <a:cs typeface="Consolas" charset="0"/>
              </a:rPr>
              <a:t> family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 </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 Type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Once</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Opt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Maybe String</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Many</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a:t>
            </a:r>
          </a:p>
        </p:txBody>
      </p:sp>
    </p:spTree>
    <p:extLst>
      <p:ext uri="{BB962C8B-B14F-4D97-AF65-F5344CB8AC3E}">
        <p14:creationId xmlns:p14="http://schemas.microsoft.com/office/powerpoint/2010/main" val="397404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1500" b="1" dirty="0">
                <a:solidFill>
                  <a:schemeClr val="accent3"/>
                </a:solidFill>
                <a:latin typeface="Consolas"/>
                <a:ea typeface="Osaka"/>
                <a:cs typeface="Consolas"/>
              </a:rPr>
              <a:t>data</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3"/>
                </a:solidFill>
                <a:latin typeface="Consolas"/>
                <a:ea typeface="Osaka"/>
                <a:cs typeface="Consolas"/>
              </a:rPr>
              <a:t>where</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l-GR" sz="1500" b="1" dirty="0">
                <a:solidFill>
                  <a:schemeClr val="accent1"/>
                </a:solidFill>
                <a:latin typeface="Consolas"/>
                <a:ea typeface="Osaka"/>
                <a:cs typeface="Consolas"/>
              </a:rPr>
              <a:t>ε </a:t>
            </a:r>
            <a:r>
              <a:rPr lang="en-US" sz="1500" b="1" dirty="0">
                <a:solidFill>
                  <a:schemeClr val="accent1"/>
                </a:solidFill>
                <a:latin typeface="Consolas"/>
                <a:ea typeface="Osaka"/>
                <a:cs typeface="Consolas"/>
              </a:rPr>
              <a:t>(accepts empty string)</a:t>
            </a:r>
            <a:r>
              <a:rPr lang="en-US" sz="1500" b="1" dirty="0">
                <a:latin typeface="Consolas"/>
                <a:ea typeface="Osaka"/>
                <a:cs typeface="Consolas"/>
              </a:rPr>
              <a:t>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Rchar</a:t>
            </a:r>
            <a:r>
              <a:rPr lang="en-US" sz="1500" b="1" dirty="0">
                <a:solidFill>
                  <a:schemeClr val="accent4"/>
                </a:solidFill>
                <a:latin typeface="Consolas"/>
                <a:ea typeface="Osaka"/>
                <a:cs typeface="Consolas"/>
              </a:rPr>
              <a:t>  </a:t>
            </a:r>
            <a:r>
              <a:rPr lang="en-US" sz="1500" b="1" dirty="0">
                <a:latin typeface="Consolas"/>
                <a:ea typeface="Osaka"/>
                <a:cs typeface="Consolas"/>
              </a:rPr>
              <a:t>:: Char -&gt;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accepts single char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Ralt</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alternative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sequence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Rstar</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iteration  r*</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n-US" sz="1500" b="1" dirty="0" err="1">
                <a:solidFill>
                  <a:schemeClr val="accent1"/>
                </a:solidFill>
                <a:latin typeface="Consolas"/>
                <a:ea typeface="Osaka"/>
                <a:cs typeface="Consolas"/>
              </a:rPr>
              <a:t>ϕ</a:t>
            </a:r>
            <a:r>
              <a:rPr lang="en-US" sz="1500" b="1" dirty="0">
                <a:solidFill>
                  <a:schemeClr val="accent1"/>
                </a:solidFill>
                <a:latin typeface="Consolas"/>
                <a:ea typeface="Osaka"/>
                <a:cs typeface="Consolas"/>
              </a:rPr>
              <a:t> (always fails)</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Rmark</a:t>
            </a:r>
            <a:r>
              <a:rPr lang="en-US" sz="1500" b="1" dirty="0">
                <a:latin typeface="Consolas"/>
                <a:ea typeface="Osaka"/>
                <a:cs typeface="Consolas"/>
              </a:rPr>
              <a:t>  :: String -&gt; </a:t>
            </a:r>
            <a:r>
              <a:rPr lang="en-US" sz="1500" b="1" dirty="0">
                <a:solidFill>
                  <a:schemeClr val="tx1"/>
                </a:solidFill>
                <a:latin typeface="Consolas"/>
                <a:ea typeface="Osaka"/>
                <a:cs typeface="Consolas"/>
              </a:rPr>
              <a:t>String</a:t>
            </a:r>
            <a:r>
              <a:rPr lang="en-US" sz="1500" b="1" dirty="0">
                <a:latin typeface="Consolas"/>
                <a:ea typeface="Osaka"/>
                <a:cs typeface="Consolas"/>
              </a:rPr>
              <a:t> -&gt;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solidFill>
                <a:srgbClr val="FF0000"/>
              </a:solidFill>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r2  =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Rvoid</a:t>
            </a:r>
            <a:r>
              <a:rPr lang="en-US" sz="1500" b="1" dirty="0">
                <a:latin typeface="Consolas"/>
                <a:ea typeface="Osaka"/>
                <a:cs typeface="Consolas"/>
              </a:rPr>
              <a:t>  = </a:t>
            </a:r>
            <a:r>
              <a:rPr lang="en-US" sz="1500" b="1" dirty="0" err="1">
                <a:solidFill>
                  <a:schemeClr val="accent4"/>
                </a:solidFill>
                <a:latin typeface="Consolas"/>
                <a:ea typeface="Osaka"/>
                <a:cs typeface="Consolas"/>
              </a:rPr>
              <a:t>Rvoid</a:t>
            </a:r>
            <a:endParaRPr lang="en-US" sz="1500" b="1" dirty="0">
              <a:solidFill>
                <a:schemeClr val="accent4"/>
              </a:solidFill>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r2 = r2</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r1</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r2     = </a:t>
            </a:r>
            <a:r>
              <a:rPr lang="en-US" sz="1500" b="1" dirty="0" err="1">
                <a:solidFill>
                  <a:schemeClr val="accent4"/>
                </a:solidFill>
                <a:latin typeface="Consolas"/>
                <a:ea typeface="Osaka"/>
                <a:cs typeface="Consolas"/>
              </a:rPr>
              <a:t>Rseq</a:t>
            </a:r>
            <a:r>
              <a:rPr lang="en-US" sz="1500" b="1" dirty="0">
                <a:solidFill>
                  <a:schemeClr val="accent4"/>
                </a:solidFill>
                <a:latin typeface="Consolas"/>
                <a:ea typeface="Osaka"/>
                <a:cs typeface="Consolas"/>
              </a:rPr>
              <a:t> </a:t>
            </a:r>
            <a:r>
              <a:rPr lang="en-US" sz="1500" b="1" dirty="0">
                <a:latin typeface="Consolas"/>
                <a:ea typeface="Osaka"/>
                <a:cs typeface="Consolas"/>
              </a:rPr>
              <a:t>r1 r2</a:t>
            </a:r>
          </a:p>
        </p:txBody>
      </p:sp>
      <p:sp>
        <p:nvSpPr>
          <p:cNvPr id="9" name="TextBox 8"/>
          <p:cNvSpPr txBox="1"/>
          <p:nvPr/>
        </p:nvSpPr>
        <p:spPr>
          <a:xfrm>
            <a:off x="5065488" y="3234403"/>
            <a:ext cx="2464025" cy="553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"Smart constructors" optimize </a:t>
            </a:r>
            <a:r>
              <a:rPr lang="en-US" sz="1500" dirty="0" err="1">
                <a:latin typeface="Gill Sans Regular" charset="0"/>
              </a:rPr>
              <a:t>regexp</a:t>
            </a:r>
            <a:r>
              <a:rPr lang="en-US" sz="1500" dirty="0">
                <a:latin typeface="Gill Sans Regular" charset="0"/>
              </a:rPr>
              <a:t> creation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Types compute</a:t>
            </a:r>
          </a:p>
          <a:p>
            <a:pPr marL="342900" indent="-342900">
              <a:buFont typeface="+mj-lt"/>
              <a:buAutoNum type="arabicPeriod"/>
            </a:pPr>
            <a:r>
              <a:rPr lang="en-US" sz="2400" dirty="0">
                <a:latin typeface="Zapfino" charset="0"/>
                <a:ea typeface="Zapfino" charset="0"/>
                <a:cs typeface="Zapfino" charset="0"/>
              </a:rPr>
              <a:t>Indices constrain values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matters</a:t>
            </a: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1485900" y="904684"/>
            <a:ext cx="6172200" cy="4238816"/>
          </a:xfrm>
        </p:spPr>
        <p:txBody>
          <a:bodyPr>
            <a:normAutofit lnSpcReduction="10000"/>
          </a:bodyPr>
          <a:lstStyle/>
          <a:p>
            <a:pPr marL="0" indent="0">
              <a:buNone/>
            </a:pPr>
            <a:r>
              <a:rPr lang="en-US" sz="1800" dirty="0"/>
              <a:t>Extract the parts of a </a:t>
            </a:r>
            <a:r>
              <a:rPr lang="en-US" sz="1800" dirty="0" err="1"/>
              <a:t>filepath</a:t>
            </a:r>
            <a:r>
              <a:rPr lang="en-US" sz="1800" dirty="0"/>
              <a:t> </a:t>
            </a:r>
            <a:r>
              <a:rPr lang="en-US" sz="1800" dirty="0">
                <a:latin typeface="Consolas" charset="0"/>
                <a:ea typeface="Consolas" charset="0"/>
                <a:cs typeface="Consolas" charset="0"/>
              </a:rPr>
              <a:t>"</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endParaRPr lang="en-US" sz="1350" dirty="0"/>
          </a:p>
          <a:p>
            <a:endParaRPr lang="en-US" sz="1350" dirty="0"/>
          </a:p>
          <a:p>
            <a:pPr marL="0" indent="0">
              <a:buNone/>
            </a:pPr>
            <a:endParaRPr lang="en-US" sz="1350" dirty="0">
              <a:latin typeface="Consolas" charset="0"/>
              <a:ea typeface="Consolas" charset="0"/>
              <a:cs typeface="Consolas" charset="0"/>
            </a:endParaRPr>
          </a:p>
          <a:p>
            <a:pPr marL="0" indent="0">
              <a:buNone/>
            </a:pPr>
            <a:r>
              <a:rPr lang="en-US" sz="1800" dirty="0">
                <a:latin typeface="Consolas" charset="0"/>
                <a:ea typeface="Consolas" charset="0"/>
                <a:cs typeface="Consolas" charset="0"/>
              </a:rPr>
              <a:t>&gt; match path "</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Just {b="</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 d=["dth","popl17"], e=Just ".</a:t>
            </a:r>
            <a:r>
              <a:rPr lang="en-US" sz="1800" dirty="0" err="1">
                <a:latin typeface="Consolas" charset="0"/>
                <a:ea typeface="Consolas" charset="0"/>
                <a:cs typeface="Consolas" charset="0"/>
              </a:rPr>
              <a:t>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d = </a:t>
            </a:r>
            <a:r>
              <a:rPr lang="en-US" sz="1800" dirty="0" err="1">
                <a:latin typeface="Consolas" charset="0"/>
                <a:ea typeface="Consolas" charset="0"/>
                <a:cs typeface="Consolas" charset="0"/>
              </a:rPr>
              <a:t>fromJust</a:t>
            </a:r>
            <a:r>
              <a:rPr lang="en-US" sz="1800" dirty="0">
                <a:latin typeface="Consolas" charset="0"/>
                <a:ea typeface="Consolas" charset="0"/>
                <a:cs typeface="Consolas" charset="0"/>
              </a:rPr>
              <a:t> it</a:t>
            </a:r>
          </a:p>
          <a:p>
            <a:pPr marL="0" indent="0">
              <a:buNone/>
            </a:pPr>
            <a:r>
              <a:rPr lang="en-US" sz="1800" dirty="0">
                <a:latin typeface="Consolas" charset="0"/>
                <a:ea typeface="Consolas" charset="0"/>
                <a:cs typeface="Consolas" charset="0"/>
              </a:rPr>
              <a:t>&gt; get @"b" d</a:t>
            </a:r>
          </a:p>
          <a:p>
            <a:pPr marL="0" indent="0">
              <a:buNone/>
            </a:pP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get @"a" d</a:t>
            </a:r>
          </a:p>
          <a:p>
            <a:pPr marL="0" indent="0">
              <a:buNone/>
            </a:pPr>
            <a:r>
              <a:rPr lang="en-US" sz="1800" dirty="0">
                <a:latin typeface="Consolas" charset="0"/>
                <a:ea typeface="Consolas" charset="0"/>
                <a:cs typeface="Consolas" charset="0"/>
              </a:rPr>
              <a:t>&lt;interactive&gt;:28:1: error:    </a:t>
            </a:r>
          </a:p>
          <a:p>
            <a:pPr marL="0" indent="0">
              <a:buNone/>
            </a:pPr>
            <a:r>
              <a:rPr lang="en-US" sz="1800" dirty="0">
                <a:latin typeface="Consolas" charset="0"/>
                <a:ea typeface="Consolas" charset="0"/>
                <a:cs typeface="Consolas" charset="0"/>
              </a:rPr>
              <a:t>   • I couldn't find a group named 'a' in</a:t>
            </a:r>
          </a:p>
          <a:p>
            <a:pPr marL="0" indent="0">
              <a:buNone/>
            </a:pPr>
            <a:r>
              <a:rPr lang="en-US" sz="1800" dirty="0">
                <a:latin typeface="Consolas" charset="0"/>
                <a:ea typeface="Consolas" charset="0"/>
                <a:cs typeface="Consolas" charset="0"/>
              </a:rPr>
              <a:t>         {b, d, e}</a:t>
            </a:r>
          </a:p>
        </p:txBody>
      </p:sp>
      <p:sp>
        <p:nvSpPr>
          <p:cNvPr id="19" name="TextBox 18"/>
          <p:cNvSpPr txBox="1"/>
          <p:nvPr/>
        </p:nvSpPr>
        <p:spPr>
          <a:xfrm>
            <a:off x="1323394" y="1288432"/>
            <a:ext cx="6526146" cy="415498"/>
          </a:xfrm>
          <a:prstGeom prst="rect">
            <a:avLst/>
          </a:prstGeom>
          <a:noFill/>
        </p:spPr>
        <p:txBody>
          <a:bodyPr wrap="none" rtlCol="0">
            <a:spAutoFit/>
          </a:bodyPr>
          <a:lstStyle/>
          <a:p>
            <a:r>
              <a:rPr lang="en-US" sz="2100" dirty="0">
                <a:latin typeface="Consolas" charset="0"/>
                <a:ea typeface="Consolas" charset="0"/>
                <a:cs typeface="Consolas" charset="0"/>
              </a:rPr>
              <a:t>/?((?P&lt;d&gt;[^/]+)/)*(?P&lt;b&gt;[^/.]+)(?P&lt;e&gt;\..*)?</a:t>
            </a: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1485901" y="867832"/>
            <a:ext cx="6172199" cy="3954671"/>
          </a:xfrm>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r1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@"a"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 R '['("a", 'Once)]</a:t>
            </a:r>
            <a:endParaRPr lang="en-US" sz="1500" dirty="0">
              <a:solidFill>
                <a:schemeClr val="tx1"/>
              </a:solidFill>
              <a:latin typeface="Consolas"/>
              <a:ea typeface="Osaka"/>
              <a:cs typeface="Consolas"/>
            </a:endParaRP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r2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@"b"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r2 :: R '['("b", 'Once)]</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a:t>
            </a:r>
          </a:p>
          <a:p>
            <a:pPr>
              <a:spcBef>
                <a:spcPts val="150"/>
              </a:spcBef>
              <a:buNone/>
            </a:pPr>
            <a:r>
              <a:rPr lang="en-US" sz="1500" dirty="0">
                <a:solidFill>
                  <a:schemeClr val="tx1"/>
                </a:solidFill>
                <a:latin typeface="Consolas"/>
                <a:ea typeface="Osaka"/>
                <a:cs typeface="Consolas"/>
              </a:rPr>
              <a:t>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 :: R '['("a", 'Many)]</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r2</a:t>
            </a:r>
          </a:p>
          <a:p>
            <a:pPr>
              <a:spcBef>
                <a:spcPts val="150"/>
              </a:spcBef>
              <a:buNone/>
            </a:pPr>
            <a:r>
              <a:rPr lang="it-IT" sz="1500" dirty="0">
                <a:solidFill>
                  <a:schemeClr val="tx1"/>
                </a:solidFill>
                <a:latin typeface="Consolas"/>
                <a:ea typeface="Osaka"/>
                <a:cs typeface="Consolas"/>
              </a:rPr>
              <a:t>r1 `</a:t>
            </a:r>
            <a:r>
              <a:rPr lang="it-IT" sz="1500" dirty="0" err="1">
                <a:solidFill>
                  <a:schemeClr val="tx1"/>
                </a:solidFill>
                <a:latin typeface="Consolas"/>
                <a:ea typeface="Osaka"/>
                <a:cs typeface="Consolas"/>
              </a:rPr>
              <a:t>rseq</a:t>
            </a:r>
            <a:r>
              <a:rPr lang="it-IT" sz="1500" dirty="0">
                <a:solidFill>
                  <a:schemeClr val="tx1"/>
                </a:solidFill>
                <a:latin typeface="Consolas"/>
                <a:ea typeface="Osaka"/>
                <a:cs typeface="Consolas"/>
              </a:rPr>
              <a:t>` r2 :: </a:t>
            </a:r>
            <a:r>
              <a:rPr lang="it-IT" sz="1500" dirty="0" err="1">
                <a:solidFill>
                  <a:schemeClr val="tx1"/>
                </a:solidFill>
                <a:latin typeface="Consolas"/>
                <a:ea typeface="Osaka"/>
                <a:cs typeface="Consolas"/>
              </a:rPr>
              <a:t>R</a:t>
            </a:r>
            <a:r>
              <a:rPr lang="it-IT" sz="1500" dirty="0">
                <a:solidFill>
                  <a:schemeClr val="tx1"/>
                </a:solidFill>
                <a:latin typeface="Consolas"/>
                <a:ea typeface="Osaka"/>
                <a:cs typeface="Consolas"/>
              </a:rPr>
              <a:t> '['("a", 'Once), '("b",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 :: R '['("a",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 :: R '['("a",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 '("b",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a:t>
            </a: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a:t>
            </a:r>
          </a:p>
          <a:p>
            <a:pPr>
              <a:spcBef>
                <a:spcPts val="150"/>
              </a:spcBef>
              <a:buNone/>
            </a:pP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 :: R '['("a", '</a:t>
            </a:r>
            <a:r>
              <a:rPr lang="fr-FR" sz="1500" dirty="0" err="1">
                <a:solidFill>
                  <a:schemeClr val="tx1"/>
                </a:solidFill>
                <a:latin typeface="Consolas"/>
                <a:ea typeface="Osaka"/>
                <a:cs typeface="Consolas"/>
              </a:rPr>
              <a:t>Many</a:t>
            </a:r>
            <a:r>
              <a:rPr lang="fr-FR" sz="1500" dirty="0">
                <a:solidFill>
                  <a:schemeClr val="tx1"/>
                </a:solidFill>
                <a:latin typeface="Consolas"/>
                <a:ea typeface="Osaka"/>
                <a:cs typeface="Consolas"/>
              </a:rPr>
              <a:t>)]</a:t>
            </a:r>
            <a:endParaRPr lang="en-US" sz="1500" dirty="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dirty="0">
                <a:solidFill>
                  <a:schemeClr val="tx1"/>
                </a:solidFill>
                <a:latin typeface="Consolas"/>
                <a:ea typeface="Osaka"/>
                <a:cs typeface="Consolas"/>
              </a:rPr>
              <a:t>$(singletons [d|</a:t>
            </a:r>
          </a:p>
          <a:p>
            <a:pPr>
              <a:buNone/>
            </a:pPr>
            <a:r>
              <a:rPr lang="en-US" sz="1500" dirty="0">
                <a:solidFill>
                  <a:schemeClr val="tx1"/>
                </a:solidFill>
                <a:latin typeface="Consolas"/>
                <a:ea typeface="Osaka"/>
                <a:cs typeface="Consolas"/>
              </a:rPr>
              <a:t>   empty :: U</a:t>
            </a:r>
          </a:p>
          <a:p>
            <a:pPr>
              <a:buNone/>
            </a:pPr>
            <a:r>
              <a:rPr lang="en-US" sz="1500" dirty="0">
                <a:solidFill>
                  <a:schemeClr val="tx1"/>
                </a:solidFill>
                <a:latin typeface="Consolas"/>
                <a:ea typeface="Osaka"/>
                <a:cs typeface="Consolas"/>
              </a:rPr>
              <a:t>   empty = []</a:t>
            </a:r>
          </a:p>
          <a:p>
            <a:pPr>
              <a:buNone/>
            </a:pPr>
            <a:r>
              <a:rPr lang="en-US" sz="1500" dirty="0">
                <a:solidFill>
                  <a:schemeClr val="tx1"/>
                </a:solidFill>
                <a:latin typeface="Consolas"/>
                <a:ea typeface="Osaka"/>
                <a:cs typeface="Consolas"/>
              </a:rPr>
              <a:t>   one :: Symbol -&gt; U</a:t>
            </a:r>
          </a:p>
          <a:p>
            <a:pPr>
              <a:buNone/>
            </a:pPr>
            <a:r>
              <a:rPr lang="en-US" sz="1500" dirty="0">
                <a:solidFill>
                  <a:schemeClr val="tx1"/>
                </a:solidFill>
                <a:latin typeface="Consolas"/>
                <a:ea typeface="Osaka"/>
                <a:cs typeface="Consolas"/>
              </a:rPr>
              <a:t>   one s = [(</a:t>
            </a:r>
            <a:r>
              <a:rPr lang="en-US" sz="1500" dirty="0" err="1">
                <a:solidFill>
                  <a:schemeClr val="tx1"/>
                </a:solidFill>
                <a:latin typeface="Consolas"/>
                <a:ea typeface="Osaka"/>
                <a:cs typeface="Consolas"/>
              </a:rPr>
              <a:t>s,Once</a:t>
            </a:r>
            <a:r>
              <a:rPr lang="en-US" sz="1500" dirty="0">
                <a:solidFill>
                  <a:schemeClr val="tx1"/>
                </a:solidFill>
                <a:latin typeface="Consolas"/>
                <a:ea typeface="Osaka"/>
                <a:cs typeface="Consolas"/>
              </a:rPr>
              <a:t>)]</a:t>
            </a:r>
          </a:p>
          <a:p>
            <a:pPr>
              <a:buNone/>
            </a:pPr>
            <a:r>
              <a:rPr lang="en-US" sz="1500" dirty="0">
                <a:solidFill>
                  <a:schemeClr val="tx1"/>
                </a:solidFill>
                <a:latin typeface="Consolas"/>
                <a:ea typeface="Osaka"/>
                <a:cs typeface="Consolas"/>
              </a:rPr>
              <a:t>   merge :: U -&gt; U -&gt; U    </a:t>
            </a:r>
          </a:p>
          <a:p>
            <a:pPr>
              <a:buNone/>
            </a:pPr>
            <a:r>
              <a:rPr lang="en-US" sz="1500" dirty="0">
                <a:solidFill>
                  <a:schemeClr val="tx1"/>
                </a:solidFill>
                <a:latin typeface="Consolas"/>
                <a:ea typeface="Osaka"/>
                <a:cs typeface="Consolas"/>
              </a:rPr>
              <a:t>   merge m  [] = m  </a:t>
            </a:r>
          </a:p>
          <a:p>
            <a:pPr>
              <a:buNone/>
            </a:pPr>
            <a:r>
              <a:rPr lang="en-US" sz="1500" dirty="0">
                <a:solidFill>
                  <a:schemeClr val="tx1"/>
                </a:solidFill>
                <a:latin typeface="Consolas"/>
                <a:ea typeface="Osaka"/>
                <a:cs typeface="Consolas"/>
              </a:rPr>
              <a:t>   merge [] m  = m  </a:t>
            </a:r>
          </a:p>
          <a:p>
            <a:pPr>
              <a:buNone/>
            </a:pPr>
            <a:r>
              <a:rPr lang="en-US" sz="1500" dirty="0">
                <a:solidFill>
                  <a:schemeClr val="tx1"/>
                </a:solidFill>
                <a:latin typeface="Consolas"/>
                <a:ea typeface="Osaka"/>
                <a:cs typeface="Consolas"/>
              </a:rPr>
              <a:t>   merge (e1@(n1,o1):t1) (e2@(n2,o2):t2) =    </a:t>
            </a:r>
          </a:p>
          <a:p>
            <a:pPr>
              <a:buNone/>
            </a:pPr>
            <a:r>
              <a:rPr lang="en-US" sz="1500" dirty="0">
                <a:solidFill>
                  <a:schemeClr val="tx1"/>
                </a:solidFill>
                <a:latin typeface="Consolas"/>
                <a:ea typeface="Osaka"/>
                <a:cs typeface="Consolas"/>
              </a:rPr>
              <a:t>     if n1 == n2 then (n1, Many) : merge t1 t2    </a:t>
            </a:r>
          </a:p>
          <a:p>
            <a:pPr>
              <a:buNone/>
            </a:pPr>
            <a:r>
              <a:rPr lang="en-US" sz="1500" dirty="0">
                <a:solidFill>
                  <a:schemeClr val="tx1"/>
                </a:solidFill>
                <a:latin typeface="Consolas"/>
                <a:ea typeface="Osaka"/>
                <a:cs typeface="Consolas"/>
              </a:rPr>
              <a:t>     else if n1 &lt;= n2 then e1 : merge t1 (e2:t2)      </a:t>
            </a:r>
          </a:p>
          <a:p>
            <a:pPr>
              <a:buNone/>
            </a:pPr>
            <a:r>
              <a:rPr lang="en-US" sz="1500" dirty="0">
                <a:solidFill>
                  <a:schemeClr val="tx1"/>
                </a:solidFill>
                <a:latin typeface="Consolas"/>
                <a:ea typeface="Osaka"/>
                <a:cs typeface="Consolas"/>
              </a:rPr>
              <a:t>     else e2 : merge (e1:t1) t2</a:t>
            </a:r>
          </a:p>
          <a:p>
            <a:pPr>
              <a:buNone/>
            </a:pPr>
            <a:r>
              <a:rPr lang="en-US" sz="1500" dirty="0">
                <a:solidFill>
                  <a:schemeClr val="tx1"/>
                </a:solidFill>
                <a:latin typeface="Consolas"/>
                <a:ea typeface="Osaka"/>
                <a:cs typeface="Consolas"/>
              </a:rPr>
              <a:t>  |])</a:t>
            </a:r>
          </a:p>
        </p:txBody>
      </p:sp>
      <p:sp>
        <p:nvSpPr>
          <p:cNvPr id="4" name="TextBox 3"/>
          <p:cNvSpPr txBox="1"/>
          <p:nvPr/>
        </p:nvSpPr>
        <p:spPr>
          <a:xfrm>
            <a:off x="5267069" y="4866501"/>
            <a:ext cx="2557495" cy="300082"/>
          </a:xfrm>
          <a:prstGeom prst="rect">
            <a:avLst/>
          </a:prstGeom>
          <a:noFill/>
        </p:spPr>
        <p:txBody>
          <a:bodyPr wrap="none" rtlCol="0">
            <a:spAutoFit/>
          </a:bodyPr>
          <a:lstStyle/>
          <a:p>
            <a:r>
              <a:rPr lang="en-US" sz="1350" dirty="0">
                <a:latin typeface="Gill Sans Regular" charset="0"/>
              </a:rPr>
              <a:t>[Eisenberg and </a:t>
            </a:r>
            <a:r>
              <a:rPr lang="en-US" sz="1350" dirty="0" err="1">
                <a:latin typeface="Gill Sans Regular" charset="0"/>
              </a:rPr>
              <a:t>Stolarek</a:t>
            </a:r>
            <a:r>
              <a:rPr lang="en-US" sz="1350" dirty="0">
                <a:latin typeface="Gill Sans Regular" charset="0"/>
              </a:rPr>
              <a:t>, HS 2014]</a:t>
            </a:r>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r = [re|....|]  --matches any 4 chars</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r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'O'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'L'  </a:t>
            </a:r>
          </a:p>
          <a:p>
            <a:pPr marL="0" indent="0">
              <a:lnSpc>
                <a:spcPct val="100000"/>
              </a:lnSpc>
              <a:spcBef>
                <a:spcPts val="0"/>
              </a:spcBef>
              <a:buNone/>
            </a:pPr>
            <a:r>
              <a:rPr lang="en-US" sz="1800" dirty="0" err="1">
                <a:solidFill>
                  <a:schemeClr val="accent4"/>
                </a:solidFill>
                <a:latin typeface="Consolas" charset="0"/>
                <a:ea typeface="Consolas" charset="0"/>
                <a:cs typeface="Consolas" charset="0"/>
              </a:rPr>
              <a:t>ε</a:t>
            </a:r>
            <a:endParaRPr lang="en-US" sz="1800" dirty="0">
              <a:solidFill>
                <a:schemeClr val="accent4"/>
              </a:solidFill>
              <a:latin typeface="Consolas" charset="0"/>
              <a:ea typeface="Consolas" charset="0"/>
              <a:cs typeface="Consolas" charset="0"/>
            </a:endParaRP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extract it</a:t>
            </a:r>
          </a:p>
          <a:p>
            <a:pPr marL="0" indent="0">
              <a:lnSpc>
                <a:spcPct val="100000"/>
              </a:lnSpc>
              <a:spcBef>
                <a:spcPts val="0"/>
              </a:spcBef>
              <a:buNone/>
            </a:pPr>
            <a:r>
              <a:rPr lang="en-US" sz="1800" dirty="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fontScale="85000" lnSpcReduction="20000"/>
          </a:bodyPr>
          <a:lstStyle/>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485902" y="867832"/>
            <a:ext cx="6172199" cy="3954671"/>
          </a:xfrm>
          <a:prstGeom prst="rect">
            <a:avLst/>
          </a:prstGeom>
        </p:spPr>
        <p:style>
          <a:lnRef idx="2">
            <a:schemeClr val="accent6"/>
          </a:lnRef>
          <a:fillRef idx="1">
            <a:schemeClr val="lt1"/>
          </a:fillRef>
          <a:effectRef idx="0">
            <a:schemeClr val="accent6"/>
          </a:effectRef>
          <a:fontRef idx="minor">
            <a:schemeClr val="dk1"/>
          </a:fontRef>
        </p:style>
        <p:txBody>
          <a:bodyPr vert="horz" lIns="68577" tIns="34289" rIns="68577" bIns="34289" rtlCol="0">
            <a:noAutofit/>
          </a:bodyPr>
          <a:lstStyle/>
          <a:p>
            <a:pPr marL="257162" indent="-260591" defTabSz="342883">
              <a:spcBef>
                <a:spcPts val="600"/>
              </a:spcBef>
              <a:defRPr/>
            </a:pPr>
            <a:r>
              <a:rPr lang="en-US" sz="1500">
                <a:latin typeface="Consolas"/>
                <a:ea typeface="Osaka"/>
                <a:cs typeface="Consolas"/>
              </a:rPr>
              <a:t>data Color = R | B </a:t>
            </a:r>
          </a:p>
          <a:p>
            <a:pPr marL="257162" indent="-260591" defTabSz="342883">
              <a:spcBef>
                <a:spcPts val="600"/>
              </a:spcBef>
              <a:defRPr/>
            </a:pPr>
            <a:r>
              <a:rPr lang="en-US" sz="1500">
                <a:latin typeface="Consolas"/>
                <a:ea typeface="Osaka"/>
                <a:cs typeface="Consolas"/>
              </a:rPr>
              <a:t>data Tree  = E | T Tree A Tree</a:t>
            </a:r>
          </a:p>
          <a:p>
            <a:pPr marL="257162" indent="-260591" defTabSz="342883">
              <a:spcBef>
                <a:spcPts val="600"/>
              </a:spcBef>
              <a:defRPr/>
            </a:pPr>
            <a:endParaRPr lang="en-US" sz="1500">
              <a:latin typeface="Consolas"/>
              <a:ea typeface="Osaka"/>
              <a:cs typeface="Consolas"/>
            </a:endParaRPr>
          </a:p>
          <a:p>
            <a:pPr marL="257162" indent="-260591" defTabSz="342883">
              <a:spcBef>
                <a:spcPts val="600"/>
              </a:spcBef>
              <a:defRPr/>
            </a:pPr>
            <a:r>
              <a:rPr lang="en-US" sz="1500">
                <a:latin typeface="Consolas"/>
                <a:ea typeface="Osaka"/>
                <a:cs typeface="Consolas"/>
              </a:rPr>
              <a:t>insert :: Tree -&gt; A -&gt; Tree                    </a:t>
            </a:r>
          </a:p>
          <a:p>
            <a:pPr marL="257162" indent="-260591" defTabSz="342883">
              <a:spcBef>
                <a:spcPts val="600"/>
              </a:spcBef>
              <a:defRPr/>
            </a:pPr>
            <a:r>
              <a:rPr lang="en-US" sz="1500">
                <a:latin typeface="Consolas"/>
                <a:ea typeface="Osaka"/>
                <a:cs typeface="Consolas"/>
              </a:rPr>
              <a:t>insert s x = </a:t>
            </a:r>
            <a:r>
              <a:rPr lang="en-US" sz="1500">
                <a:solidFill>
                  <a:srgbClr val="FFFFFF"/>
                </a:solidFill>
                <a:latin typeface="Consolas"/>
                <a:ea typeface="Osaka"/>
                <a:cs typeface="Consolas"/>
              </a:rPr>
              <a:t>blacken (</a:t>
            </a:r>
            <a:r>
              <a:rPr lang="en-US" sz="1500">
                <a:latin typeface="Consolas"/>
                <a:ea typeface="Osaka"/>
                <a:cs typeface="Consolas"/>
              </a:rPr>
              <a:t>ins s</a:t>
            </a:r>
            <a:r>
              <a:rPr lang="en-US" sz="1500">
                <a:solidFill>
                  <a:srgbClr val="FFFFFF"/>
                </a:solidFill>
                <a:latin typeface="Consolas"/>
                <a:ea typeface="Osaka"/>
                <a:cs typeface="Consolas"/>
              </a:rPr>
              <a:t>) </a:t>
            </a:r>
          </a:p>
          <a:p>
            <a:pPr marL="257162" indent="-260591" defTabSz="342883">
              <a:spcBef>
                <a:spcPts val="600"/>
              </a:spcBef>
              <a:defRPr/>
            </a:pPr>
            <a:r>
              <a:rPr lang="en-US" sz="1500">
                <a:latin typeface="Consolas"/>
                <a:ea typeface="Osaka"/>
                <a:cs typeface="Consolas"/>
              </a:rPr>
              <a:t>   </a:t>
            </a:r>
            <a:r>
              <a:rPr lang="en-US" sz="1500" b="1">
                <a:latin typeface="Consolas"/>
                <a:ea typeface="Osaka"/>
                <a:cs typeface="Consolas"/>
              </a:rPr>
              <a:t>where </a:t>
            </a:r>
            <a:r>
              <a:rPr lang="en-US" sz="1500">
                <a:latin typeface="Consolas"/>
                <a:ea typeface="Osaka"/>
                <a:cs typeface="Consolas"/>
              </a:rPr>
              <a:t>ins E = T R E x E</a:t>
            </a:r>
          </a:p>
          <a:p>
            <a:pPr marL="257162" indent="-260591" defTabSz="342883">
              <a:spcBef>
                <a:spcPts val="600"/>
              </a:spcBef>
              <a:defRPr/>
            </a:pPr>
            <a:r>
              <a:rPr lang="en-US" sz="1500">
                <a:latin typeface="Consolas"/>
                <a:ea typeface="Osaka"/>
                <a:cs typeface="Consolas"/>
              </a:rPr>
              <a:t>         ins s@(T color a y b) </a:t>
            </a:r>
          </a:p>
          <a:p>
            <a:pPr marL="257162" indent="-260591" defTabSz="342883">
              <a:spcBef>
                <a:spcPts val="600"/>
              </a:spcBef>
              <a:defRPr/>
            </a:pPr>
            <a:r>
              <a:rPr lang="en-US" sz="1500">
                <a:latin typeface="Consolas"/>
                <a:ea typeface="Osaka"/>
                <a:cs typeface="Consolas"/>
              </a:rPr>
              <a:t>             | x &lt; y     = </a:t>
            </a:r>
            <a:r>
              <a:rPr lang="en-US" sz="1500">
                <a:solidFill>
                  <a:schemeClr val="bg1"/>
                </a:solidFill>
                <a:latin typeface="Consolas"/>
                <a:ea typeface="Osaka"/>
                <a:cs typeface="Consolas"/>
              </a:rPr>
              <a:t>balance</a:t>
            </a:r>
            <a:r>
              <a:rPr lang="en-US" sz="1500">
                <a:latin typeface="Consolas"/>
                <a:ea typeface="Osaka"/>
                <a:cs typeface="Consolas"/>
              </a:rPr>
              <a:t> color (ins a) y b</a:t>
            </a:r>
          </a:p>
          <a:p>
            <a:pPr marL="257162" indent="-260591" defTabSz="342883">
              <a:spcBef>
                <a:spcPts val="600"/>
              </a:spcBef>
              <a:defRPr/>
            </a:pPr>
            <a:r>
              <a:rPr lang="en-US" sz="1500">
                <a:latin typeface="Consolas"/>
                <a:ea typeface="Osaka"/>
                <a:cs typeface="Consolas"/>
              </a:rPr>
              <a:t>             | x &gt; y     = </a:t>
            </a:r>
            <a:r>
              <a:rPr lang="en-US" sz="1500">
                <a:solidFill>
                  <a:srgbClr val="FFFFFF"/>
                </a:solidFill>
                <a:latin typeface="Consolas"/>
                <a:ea typeface="Osaka"/>
                <a:cs typeface="Consolas"/>
              </a:rPr>
              <a:t>balance</a:t>
            </a:r>
            <a:r>
              <a:rPr lang="en-US" sz="1500">
                <a:latin typeface="Consolas"/>
                <a:ea typeface="Osaka"/>
                <a:cs typeface="Consolas"/>
              </a:rPr>
              <a:t> color a y (ins b)</a:t>
            </a:r>
          </a:p>
          <a:p>
            <a:pPr marL="257162" indent="-260591" defTabSz="342883">
              <a:spcBef>
                <a:spcPts val="600"/>
              </a:spcBef>
              <a:defRPr/>
            </a:pPr>
            <a:r>
              <a:rPr lang="en-US" sz="1500">
                <a:latin typeface="Consolas"/>
                <a:ea typeface="Osaka"/>
                <a:cs typeface="Consolas"/>
              </a:rPr>
              <a:t>             | otherwise = s</a:t>
            </a:r>
          </a:p>
          <a:p>
            <a:pPr marL="257162" indent="-260591" defTabSz="342883">
              <a:spcBef>
                <a:spcPts val="600"/>
              </a:spcBef>
              <a:defRPr/>
            </a:pPr>
            <a:r>
              <a:rPr lang="en-US" sz="1500">
                <a:latin typeface="Consolas"/>
                <a:ea typeface="Osaka"/>
                <a:cs typeface="Consolas"/>
              </a:rPr>
              <a:t>         </a:t>
            </a:r>
            <a:r>
              <a:rPr lang="en-US" sz="1500">
                <a:solidFill>
                  <a:srgbClr val="FFFFFF"/>
                </a:solidFill>
                <a:latin typeface="Consolas"/>
                <a:ea typeface="Osaka"/>
                <a:cs typeface="Consolas"/>
              </a:rPr>
              <a:t>blacken (T _ a x b) = T B a x b</a:t>
            </a:r>
            <a:endParaRPr lang="en-US" sz="1500" dirty="0">
              <a:solidFill>
                <a:srgbClr val="FFFFFF"/>
              </a:solidFill>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a:latin typeface="Consolas"/>
                <a:ea typeface="Osaka"/>
                <a:cs typeface="Consolas"/>
              </a:rPr>
              <a:t>match :: R -&gt; String -&gt; Bool</a:t>
            </a:r>
          </a:p>
          <a:p>
            <a:pPr>
              <a:buNone/>
            </a:pPr>
            <a:r>
              <a:rPr lang="en-US" sz="1500" dirty="0">
                <a:latin typeface="Consolas"/>
                <a:ea typeface="Osaka"/>
                <a:cs typeface="Consolas"/>
              </a:rPr>
              <a:t>match r w = </a:t>
            </a:r>
            <a:r>
              <a:rPr lang="en-US" sz="1500" dirty="0">
                <a:solidFill>
                  <a:srgbClr val="FF0000"/>
                </a:solidFill>
                <a:latin typeface="Consolas"/>
                <a:ea typeface="Osaka"/>
                <a:cs typeface="Consolas"/>
              </a:rPr>
              <a:t>extract</a:t>
            </a:r>
            <a:r>
              <a:rPr lang="en-US" sz="1500" dirty="0">
                <a:latin typeface="Consolas"/>
                <a:ea typeface="Osaka"/>
                <a:cs typeface="Consolas"/>
              </a:rPr>
              <a:t> (</a:t>
            </a:r>
            <a:r>
              <a:rPr lang="en-US" sz="1500" dirty="0" err="1">
                <a:latin typeface="Consolas"/>
                <a:ea typeface="Osaka"/>
                <a:cs typeface="Consolas"/>
              </a:rPr>
              <a:t>foldl</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w)</a:t>
            </a:r>
          </a:p>
          <a:p>
            <a:pPr>
              <a:buNone/>
            </a:pP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 R -&gt; Char -&gt; R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r>
              <a:rPr lang="en-US" sz="1500" dirty="0">
                <a:latin typeface="Consolas"/>
                <a:ea typeface="Osaka"/>
                <a:cs typeface="Consolas"/>
              </a:rPr>
              <a:t>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p>
          <a:p>
            <a:pPr>
              <a:buNone/>
            </a:pPr>
            <a:r>
              <a:rPr lang="en-US" sz="1500" dirty="0">
                <a:latin typeface="Consolas"/>
                <a:ea typeface="Osaka"/>
                <a:cs typeface="Consolas"/>
              </a:rPr>
              <a:t>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r2 c))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 (</a:t>
            </a:r>
            <a:r>
              <a:rPr lang="en-US" sz="1500" dirty="0" err="1">
                <a:latin typeface="Consolas"/>
                <a:ea typeface="Osaka"/>
                <a:cs typeface="Consolas"/>
              </a:rPr>
              <a:t>rstar</a:t>
            </a:r>
            <a:r>
              <a:rPr lang="en-US" sz="1500" dirty="0">
                <a:latin typeface="Consolas"/>
                <a:ea typeface="Osaka"/>
                <a:cs typeface="Consolas"/>
              </a:rPr>
              <a:t> r)</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a:t>
            </a:r>
            <a:r>
              <a:rPr lang="en-US" sz="1500" dirty="0">
                <a:solidFill>
                  <a:srgbClr val="FF0000"/>
                </a:solidFill>
                <a:latin typeface="Consolas"/>
                <a:ea typeface="Osaka"/>
                <a:cs typeface="Consolas"/>
              </a:rPr>
              <a:t>(w ++ [c])</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latin typeface="Consolas"/>
                <a:ea typeface="Osaka"/>
                <a:cs typeface="Consolas"/>
              </a:rPr>
              <a:t>Rvoid</a:t>
            </a:r>
            <a:endParaRPr lang="en-US" sz="1500" dirty="0">
              <a:latin typeface="Consolas"/>
              <a:ea typeface="Osaka"/>
              <a:cs typeface="Consolas"/>
            </a:endParaRPr>
          </a:p>
        </p:txBody>
      </p:sp>
      <p:sp>
        <p:nvSpPr>
          <p:cNvPr id="6" name="TextBox 5"/>
          <p:cNvSpPr txBox="1"/>
          <p:nvPr/>
        </p:nvSpPr>
        <p:spPr>
          <a:xfrm>
            <a:off x="5804587" y="1576177"/>
            <a:ext cx="2042650"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500" dirty="0">
                <a:latin typeface="Gill Sans Regular" charset="0"/>
              </a:rPr>
              <a:t>Smart constructors optimize new </a:t>
            </a:r>
            <a:r>
              <a:rPr lang="en-US" sz="1500" dirty="0" err="1">
                <a:latin typeface="Gill Sans Regular" charset="0"/>
              </a:rPr>
              <a:t>regexp</a:t>
            </a:r>
            <a:endParaRPr lang="en-US" sz="1500" dirty="0">
              <a:latin typeface="Gill Sans Regular" charset="0"/>
            </a:endParaRPr>
          </a:p>
          <a:p>
            <a:r>
              <a:rPr lang="en-US" sz="1500" dirty="0">
                <a:latin typeface="Gill Sans Regular" charset="0"/>
              </a:rPr>
              <a:t>on the fly, only keeping 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588675" y="2097933"/>
            <a:ext cx="2872065" cy="305972"/>
            <a:chOff x="1127788" y="3235569"/>
            <a:chExt cx="3576972" cy="407963"/>
          </a:xfrm>
          <a:solidFill>
            <a:schemeClr val="accent3"/>
          </a:solidFill>
        </p:grpSpPr>
        <p:sp>
          <p:nvSpPr>
            <p:cNvPr id="5" name="Rectangle 4"/>
            <p:cNvSpPr/>
            <p:nvPr/>
          </p:nvSpPr>
          <p:spPr>
            <a:xfrm>
              <a:off x="1127788" y="3235569"/>
              <a:ext cx="1889878"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4487666" y="3235569"/>
              <a:ext cx="217094"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754250" y="1689460"/>
            <a:ext cx="2373951" cy="367430"/>
            <a:chOff x="1392702" y="2745663"/>
            <a:chExt cx="2892279" cy="489906"/>
          </a:xfrm>
          <a:solidFill>
            <a:schemeClr val="accent6"/>
          </a:solidFill>
        </p:grpSpPr>
        <p:sp>
          <p:nvSpPr>
            <p:cNvPr id="3" name="Rectangle 2"/>
            <p:cNvSpPr/>
            <p:nvPr/>
          </p:nvSpPr>
          <p:spPr>
            <a:xfrm>
              <a:off x="1392702" y="2757268"/>
              <a:ext cx="1643679"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4072611" y="2745663"/>
              <a:ext cx="212370"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Example: a </a:t>
            </a:r>
            <a:r>
              <a:rPr lang="en-US" dirty="0" err="1" smtClean="0"/>
              <a:t>regexp</a:t>
            </a:r>
            <a:r>
              <a:rPr lang="en-US" dirty="0" smtClean="0"/>
              <a:t> for parsing file paths</a:t>
            </a:r>
            <a:endParaRPr lang="en-US" dirty="0"/>
          </a:p>
        </p:txBody>
      </p:sp>
      <p:grpSp>
        <p:nvGrpSpPr>
          <p:cNvPr id="15" name="Group 14"/>
          <p:cNvGrpSpPr/>
          <p:nvPr/>
        </p:nvGrpSpPr>
        <p:grpSpPr>
          <a:xfrm>
            <a:off x="588676" y="2435962"/>
            <a:ext cx="2194048" cy="370956"/>
            <a:chOff x="1237957" y="3643531"/>
            <a:chExt cx="2217383" cy="494608"/>
          </a:xfrm>
          <a:solidFill>
            <a:schemeClr val="accent1"/>
          </a:solidFill>
        </p:grpSpPr>
        <p:sp>
          <p:nvSpPr>
            <p:cNvPr id="14" name="Rectangle 13"/>
            <p:cNvSpPr/>
            <p:nvPr/>
          </p:nvSpPr>
          <p:spPr>
            <a:xfrm>
              <a:off x="1237957" y="3643531"/>
              <a:ext cx="1366935"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286624" y="3659836"/>
              <a:ext cx="168716"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1" name="Content Placeholder 2"/>
          <p:cNvSpPr txBox="1">
            <a:spLocks/>
          </p:cNvSpPr>
          <p:nvPr/>
        </p:nvSpPr>
        <p:spPr>
          <a:xfrm>
            <a:off x="628650" y="1060918"/>
            <a:ext cx="7945724" cy="3854028"/>
          </a:xfrm>
          <a:prstGeom prst="rect">
            <a:avLst/>
          </a:prstGeom>
        </p:spPr>
        <p:txBody>
          <a:bodyPr vert="horz" lIns="68580" tIns="68580" rIns="6858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smtClean="0"/>
          </a:p>
          <a:p>
            <a:pPr marL="0" indent="0">
              <a:buNone/>
            </a:pPr>
            <a:r>
              <a:rPr lang="en-US" sz="2600" dirty="0" smtClean="0"/>
              <a:t>Named capture groups marked by </a:t>
            </a:r>
            <a:r>
              <a:rPr lang="en-US" sz="2600" dirty="0" smtClean="0">
                <a:latin typeface="Consolas" charset="0"/>
                <a:ea typeface="Consolas" charset="0"/>
                <a:cs typeface="Consolas" charset="0"/>
              </a:rPr>
              <a:t>(?P&lt;</a:t>
            </a:r>
            <a:r>
              <a:rPr lang="en-US" sz="2600" i="1" dirty="0" smtClean="0">
                <a:latin typeface="Consolas" charset="0"/>
                <a:ea typeface="Consolas" charset="0"/>
                <a:cs typeface="Consolas" charset="0"/>
              </a:rPr>
              <a:t>name</a:t>
            </a:r>
            <a:r>
              <a:rPr lang="en-US" sz="2600" dirty="0" smtClean="0">
                <a:latin typeface="Consolas" charset="0"/>
                <a:ea typeface="Consolas" charset="0"/>
                <a:cs typeface="Consolas" charset="0"/>
              </a:rPr>
              <a:t>&gt;</a:t>
            </a:r>
            <a:r>
              <a:rPr lang="en-US" sz="2600" i="1" dirty="0" err="1" smtClean="0">
                <a:latin typeface="Consolas" charset="0"/>
                <a:ea typeface="Consolas" charset="0"/>
                <a:cs typeface="Consolas" charset="0"/>
              </a:rPr>
              <a:t>regexp</a:t>
            </a:r>
            <a:r>
              <a:rPr lang="en-US" sz="2600" dirty="0" smtClean="0">
                <a:latin typeface="Consolas" charset="0"/>
                <a:ea typeface="Consolas" charset="0"/>
                <a:cs typeface="Consolas" charset="0"/>
              </a:rPr>
              <a:t>)</a:t>
            </a:r>
            <a:endParaRPr lang="en-US" sz="26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 optional </a:t>
            </a:r>
            <a:r>
              <a:rPr lang="en-US" sz="2400" dirty="0" smtClean="0">
                <a:latin typeface="Consolas" charset="0"/>
                <a:ea typeface="Consolas" charset="0"/>
                <a:cs typeface="Consolas" charset="0"/>
              </a:rPr>
              <a:t>leading "/"</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dir</a:t>
            </a:r>
            <a:r>
              <a:rPr lang="en-US" sz="2400" b="1" dirty="0" smtClean="0">
                <a:latin typeface="Consolas" charset="0"/>
                <a:ea typeface="Consolas" charset="0"/>
                <a:cs typeface="Consolas" charset="0"/>
              </a:rPr>
              <a:t>&gt;[^/]+)/)* </a:t>
            </a:r>
            <a:r>
              <a:rPr lang="en-US" sz="2400" dirty="0" smtClean="0">
                <a:latin typeface="Consolas" charset="0"/>
                <a:ea typeface="Consolas" charset="0"/>
                <a:cs typeface="Consolas" charset="0"/>
              </a:rPr>
              <a:t> -- any number of </a:t>
            </a:r>
            <a:r>
              <a:rPr lang="en-US" sz="2400" dirty="0" err="1" smtClean="0">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P&lt;base&gt;[^\./]+)</a:t>
            </a:r>
            <a:r>
              <a:rPr lang="en-US" sz="2400" dirty="0" smtClean="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ext</a:t>
            </a:r>
            <a:r>
              <a:rPr lang="en-US" sz="2400" b="1" dirty="0" smtClean="0">
                <a:latin typeface="Consolas" charset="0"/>
                <a:ea typeface="Consolas" charset="0"/>
                <a:cs typeface="Consolas" charset="0"/>
              </a:rPr>
              <a:t>&gt;\..*)?</a:t>
            </a:r>
            <a:r>
              <a:rPr lang="en-US" sz="2400" dirty="0" smtClean="0">
                <a:latin typeface="Consolas" charset="0"/>
                <a:ea typeface="Consolas" charset="0"/>
                <a:cs typeface="Consolas" charset="0"/>
              </a:rPr>
              <a:t>      -- optional extension</a:t>
            </a:r>
            <a:endParaRPr lang="en-US" sz="2400" dirty="0">
              <a:latin typeface="Consolas" charset="0"/>
              <a:ea typeface="Consolas" charset="0"/>
              <a:cs typeface="Consolas" charset="0"/>
            </a:endParaRP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R </a:t>
            </a:r>
            <a:r>
              <a:rPr lang="en-US" sz="1500" dirty="0">
                <a:solidFill>
                  <a:srgbClr val="FF0000"/>
                </a:solidFill>
                <a:latin typeface="Consolas"/>
                <a:ea typeface="Osaka"/>
                <a:cs typeface="Consolas"/>
              </a:rPr>
              <a:t>s</a:t>
            </a:r>
            <a:r>
              <a:rPr lang="en-US" sz="1500" dirty="0">
                <a:latin typeface="Consolas"/>
                <a:ea typeface="Osaka"/>
                <a:cs typeface="Consolas"/>
              </a:rPr>
              <a:t> -&gt; Char -&gt; R </a:t>
            </a:r>
            <a:r>
              <a:rPr lang="en-US" sz="1500" dirty="0">
                <a:solidFill>
                  <a:srgbClr val="FF0000"/>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needs: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needs: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350" dirty="0">
                <a:solidFill>
                  <a:schemeClr val="accent3"/>
                </a:solidFill>
                <a:latin typeface="Consolas"/>
                <a:ea typeface="Osaka"/>
                <a:cs typeface="Consolas"/>
              </a:rPr>
              <a:t>class</a:t>
            </a:r>
            <a:r>
              <a:rPr lang="en-US" sz="1350" dirty="0">
                <a:latin typeface="Consolas"/>
                <a:ea typeface="Osaka"/>
                <a:cs typeface="Consolas"/>
              </a:rPr>
              <a:t> (</a:t>
            </a:r>
            <a:r>
              <a:rPr lang="en-US" sz="1350" dirty="0">
                <a:latin typeface="Consolas" charset="0"/>
                <a:ea typeface="Consolas" charset="0"/>
                <a:cs typeface="Consolas" charset="0"/>
              </a:rPr>
              <a:t>Repeat (Repeat s) ~ Repeat s, s ~ Alt s s, </a:t>
            </a:r>
          </a:p>
          <a:p>
            <a:pPr marL="0" indent="0">
              <a:buNone/>
            </a:pPr>
            <a:r>
              <a:rPr lang="en-US" sz="1350" dirty="0">
                <a:latin typeface="Consolas" charset="0"/>
                <a:ea typeface="Consolas" charset="0"/>
                <a:cs typeface="Consolas" charset="0"/>
              </a:rPr>
              <a:t>       Merge s (Repeat s) ~ Repeat s</a:t>
            </a:r>
            <a:r>
              <a:rPr lang="en-US" sz="1350" dirty="0">
                <a:latin typeface="Consolas"/>
                <a:ea typeface="Osaka"/>
                <a:cs typeface="Consolas"/>
              </a:rPr>
              <a:t>) =&gt; </a:t>
            </a:r>
            <a:r>
              <a:rPr lang="en-US" sz="1350" dirty="0" err="1">
                <a:latin typeface="Consolas"/>
                <a:ea typeface="Osaka"/>
                <a:cs typeface="Consolas"/>
              </a:rPr>
              <a:t>Wf</a:t>
            </a:r>
            <a:r>
              <a:rPr lang="en-US" sz="1350" dirty="0">
                <a:latin typeface="Consolas"/>
                <a:ea typeface="Osaka"/>
                <a:cs typeface="Consolas"/>
              </a:rPr>
              <a:t> (s :: U)</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a:t>
            </a:r>
            <a:r>
              <a:rPr lang="en-US" sz="1350" dirty="0">
                <a:latin typeface="Consolas"/>
                <a:ea typeface="Osaka"/>
                <a:cs typeface="Consolas"/>
              </a:rPr>
              <a:t> '[]    </a:t>
            </a:r>
            <a:r>
              <a:rPr lang="en-US" sz="1350" dirty="0">
                <a:solidFill>
                  <a:schemeClr val="accent1"/>
                </a:solidFill>
                <a:latin typeface="Consolas"/>
                <a:ea typeface="Osaka"/>
                <a:cs typeface="Consolas"/>
              </a:rPr>
              <a:t>-- base case for all properties</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WfOcc</a:t>
            </a:r>
            <a:r>
              <a:rPr lang="en-US" sz="1350" dirty="0">
                <a:latin typeface="Consolas"/>
                <a:ea typeface="Osaka"/>
                <a:cs typeface="Consolas"/>
              </a:rPr>
              <a:t> o, </a:t>
            </a:r>
            <a:r>
              <a:rPr lang="en-US" sz="1350" dirty="0" err="1">
                <a:latin typeface="Consolas"/>
                <a:ea typeface="Osaka"/>
                <a:cs typeface="Consolas"/>
              </a:rPr>
              <a:t>Wf</a:t>
            </a:r>
            <a:r>
              <a:rPr lang="en-US" sz="1350" dirty="0">
                <a:latin typeface="Consolas"/>
                <a:ea typeface="Osaka"/>
                <a:cs typeface="Consolas"/>
              </a:rPr>
              <a:t> s) =&gt; </a:t>
            </a:r>
            <a:r>
              <a:rPr lang="en-US" sz="1350" dirty="0" err="1">
                <a:latin typeface="Consolas"/>
                <a:ea typeface="Osaka"/>
                <a:cs typeface="Consolas"/>
              </a:rPr>
              <a:t>Wf</a:t>
            </a:r>
            <a:r>
              <a:rPr lang="en-US" sz="1350" dirty="0">
                <a:latin typeface="Consolas"/>
                <a:ea typeface="Osaka"/>
                <a:cs typeface="Consolas"/>
              </a:rPr>
              <a:t> ('(</a:t>
            </a:r>
            <a:r>
              <a:rPr lang="en-US" sz="1350" dirty="0" err="1">
                <a:latin typeface="Consolas"/>
                <a:ea typeface="Osaka"/>
                <a:cs typeface="Consolas"/>
              </a:rPr>
              <a:t>n,o</a:t>
            </a:r>
            <a:r>
              <a:rPr lang="en-US" sz="1350" dirty="0">
                <a:latin typeface="Consolas"/>
                <a:ea typeface="Osaka"/>
                <a:cs typeface="Consolas"/>
              </a:rPr>
              <a:t>) </a:t>
            </a:r>
            <a:r>
              <a:rPr lang="en-US" sz="1350" dirty="0">
                <a:solidFill>
                  <a:schemeClr val="accent4"/>
                </a:solidFill>
                <a:latin typeface="Consolas"/>
                <a:ea typeface="Osaka"/>
                <a:cs typeface="Consolas"/>
              </a:rPr>
              <a:t>:</a:t>
            </a:r>
            <a:r>
              <a:rPr lang="en-US" sz="1350" dirty="0">
                <a:latin typeface="Consolas"/>
                <a:ea typeface="Osaka"/>
                <a:cs typeface="Consolas"/>
              </a:rPr>
              <a:t> s)</a:t>
            </a:r>
          </a:p>
          <a:p>
            <a:pPr>
              <a:buNone/>
            </a:pPr>
            <a:endParaRPr lang="en-US" sz="1350" dirty="0">
              <a:latin typeface="Consolas"/>
              <a:ea typeface="Osaka"/>
              <a:cs typeface="Consolas"/>
            </a:endParaRPr>
          </a:p>
          <a:p>
            <a:pPr marL="0" indent="0">
              <a:buNone/>
            </a:pPr>
            <a:r>
              <a:rPr lang="en-US" sz="1350" dirty="0">
                <a:solidFill>
                  <a:schemeClr val="accent3"/>
                </a:solidFill>
                <a:latin typeface="Consolas" charset="0"/>
                <a:ea typeface="Consolas" charset="0"/>
                <a:cs typeface="Consolas" charset="0"/>
              </a:rPr>
              <a:t>class</a:t>
            </a:r>
            <a:r>
              <a:rPr lang="en-US" sz="1350" dirty="0">
                <a:latin typeface="Consolas" charset="0"/>
                <a:ea typeface="Consolas" charset="0"/>
                <a:cs typeface="Consolas" charset="0"/>
              </a:rPr>
              <a:t> (o ~ Max o o) =&gt;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a:t>
            </a:r>
            <a:r>
              <a:rPr lang="en-US" sz="1350" dirty="0">
                <a:latin typeface="Consolas" charset="0"/>
                <a:ea typeface="Consolas" charset="0"/>
                <a:cs typeface="Consolas" charset="0"/>
              </a:rPr>
              <a:t>(o :: </a:t>
            </a:r>
            <a:r>
              <a:rPr lang="en-US" sz="1350" dirty="0" err="1">
                <a:solidFill>
                  <a:schemeClr val="accent4"/>
                </a:solidFill>
                <a:latin typeface="Consolas" charset="0"/>
                <a:ea typeface="Consolas" charset="0"/>
                <a:cs typeface="Consolas" charset="0"/>
              </a:rPr>
              <a:t>Occ</a:t>
            </a:r>
            <a:r>
              <a:rPr lang="en-US" sz="1350" dirty="0">
                <a:latin typeface="Consolas" charset="0"/>
                <a:ea typeface="Consolas" charset="0"/>
                <a:cs typeface="Consolas" charset="0"/>
              </a:rPr>
              <a: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Once</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Opt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Many</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a:t>
            </a:r>
            <a:r>
              <a:rPr lang="en-US" sz="1500" dirty="0" err="1">
                <a:solidFill>
                  <a:srgbClr val="FF0000"/>
                </a:solidFill>
                <a:latin typeface="Consolas"/>
                <a:ea typeface="Osaka"/>
                <a:cs typeface="Consolas"/>
              </a:rPr>
              <a:t>Wf</a:t>
            </a:r>
            <a:r>
              <a:rPr lang="en-US" sz="1500" dirty="0">
                <a:solidFill>
                  <a:srgbClr val="FF0000"/>
                </a:solidFill>
                <a:latin typeface="Consolas"/>
                <a:ea typeface="Osaka"/>
                <a:cs typeface="Consolas"/>
              </a:rPr>
              <a:t> s =&gt;</a:t>
            </a:r>
            <a:r>
              <a:rPr lang="en-US" sz="1500" dirty="0">
                <a:solidFill>
                  <a:schemeClr val="tx1"/>
                </a:solidFill>
                <a:latin typeface="Consolas"/>
                <a:ea typeface="Osaka"/>
                <a:cs typeface="Consolas"/>
              </a:rPr>
              <a:t> </a:t>
            </a:r>
            <a:r>
              <a:rPr lang="en-US" sz="1500" dirty="0">
                <a:latin typeface="Consolas"/>
                <a:ea typeface="Osaka"/>
                <a:cs typeface="Consolas"/>
              </a:rPr>
              <a:t>R </a:t>
            </a:r>
            <a:r>
              <a:rPr lang="en-US" sz="1500" dirty="0">
                <a:solidFill>
                  <a:schemeClr val="tx1"/>
                </a:solidFill>
                <a:latin typeface="Consolas"/>
                <a:ea typeface="Osaka"/>
                <a:cs typeface="Consolas"/>
              </a:rPr>
              <a:t>s</a:t>
            </a:r>
            <a:r>
              <a:rPr lang="en-US" sz="1500" dirty="0">
                <a:latin typeface="Consolas"/>
                <a:ea typeface="Osaka"/>
                <a:cs typeface="Consolas"/>
              </a:rPr>
              <a:t> -&gt; Char -&gt; R </a:t>
            </a:r>
            <a:r>
              <a:rPr lang="en-US" sz="1500" dirty="0">
                <a:solidFill>
                  <a:schemeClr val="tx1"/>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have: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have: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1485900" y="821122"/>
            <a:ext cx="6172200" cy="3480063"/>
          </a:xfrm>
        </p:spPr>
        <p:txBody>
          <a:bodyPr>
            <a:normAutofit fontScale="77500" lnSpcReduction="2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798043" y="4073016"/>
            <a:ext cx="381489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latin typeface="Gill Sans Regular" charset="0"/>
              </a:rPr>
              <a:t>Dependent types can seem mysterious</a:t>
            </a:r>
            <a:br>
              <a:rPr lang="en-US" dirty="0">
                <a:latin typeface="Gill Sans Regular" charset="0"/>
              </a:rPr>
            </a:br>
            <a:r>
              <a:rPr lang="en-US" dirty="0">
                <a:latin typeface="Gill Sans Regular" charset="0"/>
              </a:rPr>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441" y="-67190"/>
            <a:ext cx="6508819" cy="5429541"/>
          </a:xfrm>
          <a:prstGeom prst="rect">
            <a:avLst/>
          </a:prstGeom>
        </p:spPr>
      </p:pic>
      <p:sp>
        <p:nvSpPr>
          <p:cNvPr id="2" name="Rounded Rectangle 1"/>
          <p:cNvSpPr/>
          <p:nvPr/>
        </p:nvSpPr>
        <p:spPr>
          <a:xfrm>
            <a:off x="5470954" y="240957"/>
            <a:ext cx="1788641"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Rounded Rectangle 3"/>
          <p:cNvSpPr/>
          <p:nvPr/>
        </p:nvSpPr>
        <p:spPr>
          <a:xfrm>
            <a:off x="2953265" y="4442254"/>
            <a:ext cx="1998705"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Rounded Rectangle 4"/>
          <p:cNvSpPr/>
          <p:nvPr/>
        </p:nvSpPr>
        <p:spPr>
          <a:xfrm>
            <a:off x="1628003" y="3160240"/>
            <a:ext cx="1590933" cy="1000898"/>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[re|/?((?</a:t>
            </a:r>
            <a:r>
              <a:rPr lang="en-US" sz="1500" dirty="0" smtClean="0">
                <a:latin typeface="Consolas" charset="0"/>
                <a:ea typeface="Consolas" charset="0"/>
                <a:cs typeface="Consolas" charset="0"/>
              </a:rPr>
              <a:t>P&lt;</a:t>
            </a:r>
            <a:r>
              <a:rPr lang="en-US" sz="1500" dirty="0" err="1" smtClean="0">
                <a:latin typeface="Consolas" charset="0"/>
                <a:ea typeface="Consolas" charset="0"/>
                <a:cs typeface="Consolas" charset="0"/>
              </a:rPr>
              <a:t>dir</a:t>
            </a:r>
            <a:r>
              <a:rPr lang="en-US" sz="1500" dirty="0" smtClean="0">
                <a:latin typeface="Consolas" charset="0"/>
                <a:ea typeface="Consolas" charset="0"/>
                <a:cs typeface="Consolas" charset="0"/>
              </a:rPr>
              <a:t>&gt;[^/]+)/)*(?P&lt;base&gt;[^\./]+)(?P&lt;</a:t>
            </a:r>
            <a:r>
              <a:rPr lang="en-US" sz="1500" dirty="0" err="1" smtClean="0">
                <a:latin typeface="Consolas" charset="0"/>
                <a:ea typeface="Consolas" charset="0"/>
                <a:cs typeface="Consolas" charset="0"/>
              </a:rPr>
              <a:t>ext</a:t>
            </a:r>
            <a:r>
              <a:rPr lang="en-US" sz="1500" dirty="0" smtClean="0">
                <a:latin typeface="Consolas" charset="0"/>
                <a:ea typeface="Consolas" charset="0"/>
                <a:cs typeface="Consolas" charset="0"/>
              </a:rPr>
              <a:t>&gt;\..*)?|]</a:t>
            </a:r>
            <a:endParaRPr lang="en-US" sz="1500" dirty="0">
              <a:latin typeface="Consolas" charset="0"/>
              <a:ea typeface="Consolas" charset="0"/>
              <a:cs typeface="Consolas" charset="0"/>
            </a:endParaRP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err="1" smtClean="0">
                <a:latin typeface="Consolas" charset="0"/>
                <a:ea typeface="Consolas" charset="0"/>
                <a:cs typeface="Consolas" charset="0"/>
              </a:rPr>
              <a:t>dth</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regexp</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asking for, when we ask for dependent types?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Capabilities </a:t>
            </a:r>
            <a:r>
              <a:rPr lang="en-US" dirty="0" smtClean="0"/>
              <a:t>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smtClean="0">
                <a:latin typeface="Zapfino" charset="0"/>
                <a:ea typeface="Zapfino" charset="0"/>
                <a:cs typeface="Zapfino" charset="0"/>
              </a:rPr>
              <a:t>Type computation</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009F71"/>
      </a:accent1>
      <a:accent2>
        <a:srgbClr val="86C435"/>
      </a:accent2>
      <a:accent3>
        <a:srgbClr val="5AB2E5"/>
      </a:accent3>
      <a:accent4>
        <a:srgbClr val="0670B4"/>
      </a:accent4>
      <a:accent5>
        <a:srgbClr val="D3601E"/>
      </a:accent5>
      <a:accent6>
        <a:srgbClr val="E7A112"/>
      </a:accent6>
      <a:hlink>
        <a:srgbClr val="0670B4"/>
      </a:hlink>
      <a:folHlink>
        <a:srgbClr val="CD77A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87718</TotalTime>
  <Words>4730</Words>
  <Application>Microsoft Macintosh PowerPoint</Application>
  <PresentationFormat>On-screen Show (16:9)</PresentationFormat>
  <Paragraphs>708</Paragraphs>
  <Slides>64</Slides>
  <Notes>44</Notes>
  <HiddenSlides>19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Cambria Math</vt:lpstr>
      <vt:lpstr>Consolas</vt:lpstr>
      <vt:lpstr>Gill Sans Regular</vt:lpstr>
      <vt:lpstr>Osaka</vt:lpstr>
      <vt:lpstr>Tw Cen MT</vt:lpstr>
      <vt:lpstr>Tw Cen MT Condensed</vt:lpstr>
      <vt:lpstr>Zapfino</vt:lpstr>
      <vt:lpstr>Arial</vt:lpstr>
      <vt:lpstr>Office Theme</vt:lpstr>
      <vt:lpstr>Dependent Types in Haskell</vt:lpstr>
      <vt:lpstr>Dependent types in Haskell?</vt:lpstr>
      <vt:lpstr>Dependent Haskell</vt:lpstr>
      <vt:lpstr>Why Dependent Types?</vt:lpstr>
      <vt:lpstr>Regular expression capture groups</vt:lpstr>
      <vt:lpstr>Example: a regexp for parsing file paths</vt:lpstr>
      <vt:lpstr>Demo</vt:lpstr>
      <vt:lpstr>What are we asking for, when we ask for dependent types?</vt:lpstr>
      <vt:lpstr>Four Capabilities of Dependent Type Systems</vt:lpstr>
      <vt:lpstr>Type Computation</vt:lpstr>
      <vt:lpstr>How does this work?</vt:lpstr>
      <vt:lpstr>How does this work?</vt:lpstr>
      <vt:lpstr>How does this work?</vt:lpstr>
      <vt:lpstr>2. Type functions run by type checker</vt:lpstr>
      <vt:lpstr>Demo</vt:lpstr>
      <vt:lpstr>Indexed types </vt:lpstr>
      <vt:lpstr>How does this work?</vt:lpstr>
      <vt:lpstr>Types Constrain Data</vt:lpstr>
      <vt:lpstr>Types Constrain Data with GADTs</vt:lpstr>
      <vt:lpstr>Indexed Types constrain data</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Type classes to the rescue</vt:lpstr>
      <vt:lpstr>PowerPoint Presentation</vt:lpstr>
      <vt:lpstr>Four Features of Dependently Typed Programs</vt:lpstr>
      <vt:lpstr>Four Features of Dependently Typed Programs</vt:lpstr>
      <vt:lpstr>Four Features of Dependently Typed Programs</vt:lpstr>
      <vt:lpstr>Four Features of Dependently Typed Programs</vt:lpstr>
      <vt:lpstr>Four Capabilities of Dependent Type Systems</vt:lpstr>
      <vt:lpstr>Four Capabilities of Dependent Type Systems</vt:lpstr>
      <vt:lpstr>Four Capabilities of Dependent Type Systems</vt:lpstr>
      <vt:lpstr>Four Capabilities of Dependent Type Systems</vt:lpstr>
      <vt:lpstr>Thanks to: Simon Peyton Jones, Richard Eisenberg, Dimitrios Vytiniotis,  Vilhelm Sjöberg, Brent Yorgey, Chris Casinghino, Geoffrey Washburn, Iavor Diatchki, Conor McBride, Adam Gundry, Joachim Breitner, Julien Cretin, José Pedro Magalhães, Steve Zdancewic and NSF</vt:lpstr>
      <vt:lpstr>PowerPoint Presentation</vt:lpstr>
      <vt:lpstr>Awesome Collaborators</vt:lpstr>
      <vt:lpstr>GHC's take on proofs</vt:lpstr>
      <vt:lpstr>PowerPoint Presentation</vt:lpstr>
      <vt:lpstr>Computing with types</vt:lpstr>
      <vt:lpstr>GHC's take on type-level computation</vt:lpstr>
      <vt:lpstr>GHC's take on indexed types </vt:lpstr>
      <vt:lpstr>How does this work?</vt:lpstr>
      <vt:lpstr>Singletons are "easyish"</vt:lpstr>
      <vt:lpstr>Submatching using  Brzozowski Derivatives</vt:lpstr>
      <vt:lpstr>Types constrain data</vt:lpstr>
      <vt:lpstr>Regular Expression datatype  (no indices)</vt:lpstr>
      <vt:lpstr>Four Features of Dependently Typed Programs</vt:lpstr>
      <vt:lpstr>Regular Expression Submatching Demo</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Why Dependent Types?</vt:lpstr>
      <vt:lpstr>PowerPoint Presentation</vt:lpstr>
    </vt:vector>
  </TitlesOfParts>
  <Company>University of Pennsylvania</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406</cp:revision>
  <cp:lastPrinted>2017-01-18T16:17:31Z</cp:lastPrinted>
  <dcterms:created xsi:type="dcterms:W3CDTF">2014-10-17T12:05:19Z</dcterms:created>
  <dcterms:modified xsi:type="dcterms:W3CDTF">2017-10-02T12:30:24Z</dcterms:modified>
</cp:coreProperties>
</file>